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330" r:id="rId11"/>
    <p:sldId id="331" r:id="rId12"/>
    <p:sldId id="332" r:id="rId13"/>
    <p:sldId id="333" r:id="rId14"/>
    <p:sldId id="334" r:id="rId15"/>
    <p:sldId id="335" r:id="rId16"/>
    <p:sldId id="336" r:id="rId17"/>
    <p:sldId id="337" r:id="rId18"/>
    <p:sldId id="338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Styl s motivem 1 – zvýraznění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Střední styl 2 – zvýraznění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7"/>
    <p:restoredTop sz="92767"/>
  </p:normalViewPr>
  <p:slideViewPr>
    <p:cSldViewPr snapToGrid="0" snapToObjects="1">
      <p:cViewPr varScale="1">
        <p:scale>
          <a:sx n="74" d="100"/>
          <a:sy n="74" d="100"/>
        </p:scale>
        <p:origin x="1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0172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81324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21048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apit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736600"/>
            <a:ext cx="10972800" cy="609600"/>
          </a:xfrm>
          <a:prstGeom prst="rect">
            <a:avLst/>
          </a:prstGeom>
        </p:spPr>
        <p:txBody>
          <a:bodyPr/>
          <a:lstStyle>
            <a:lvl1pPr algn="l">
              <a:defRPr sz="4000" b="1">
                <a:latin typeface="+mj-lt"/>
              </a:defRPr>
            </a:lvl1pPr>
          </a:lstStyle>
          <a:p>
            <a:r>
              <a:rPr lang="cs-CZ" dirty="0"/>
              <a:t>1. Kapitola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600" y="1447800"/>
            <a:ext cx="10972800" cy="4572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latin typeface="+mj-lt"/>
              </a:defRPr>
            </a:lvl1pPr>
          </a:lstStyle>
          <a:p>
            <a:pPr lvl="0"/>
            <a:r>
              <a:rPr lang="cs-CZ" dirty="0"/>
              <a:t>Kliknutím vložte obsah (text, obrázek, tabulku, graf, atd.)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63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65560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28489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91694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6740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8282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25034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41800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0414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DFEC1-71DB-534F-B7EC-8B7C3BCD05A5}" type="datetimeFigureOut">
              <a:rPr lang="cs-CZ" smtClean="0"/>
              <a:t>12.03.19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9F0EC-8173-B746-8E3C-CC9D9418C9C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22309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6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/>
          <p:cNvSpPr/>
          <p:nvPr/>
        </p:nvSpPr>
        <p:spPr>
          <a:xfrm>
            <a:off x="739036" y="751562"/>
            <a:ext cx="3594969" cy="54613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851769" y="889349"/>
            <a:ext cx="125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&lt;</a:t>
            </a:r>
            <a:r>
              <a:rPr lang="en-GB" dirty="0"/>
              <a:t>html</a:t>
            </a:r>
            <a:r>
              <a:rPr lang="cs-CZ" dirty="0"/>
              <a:t>&gt;</a:t>
            </a:r>
          </a:p>
        </p:txBody>
      </p:sp>
      <p:sp>
        <p:nvSpPr>
          <p:cNvPr id="6" name="TextovéPole 5"/>
          <p:cNvSpPr txBox="1"/>
          <p:nvPr/>
        </p:nvSpPr>
        <p:spPr>
          <a:xfrm>
            <a:off x="851769" y="5837131"/>
            <a:ext cx="125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&lt;/</a:t>
            </a:r>
            <a:r>
              <a:rPr lang="cs-CZ" dirty="0" err="1"/>
              <a:t>html</a:t>
            </a:r>
            <a:r>
              <a:rPr lang="cs-CZ" dirty="0"/>
              <a:t>&gt;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851769" y="1780785"/>
            <a:ext cx="145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&lt;</a:t>
            </a:r>
            <a:r>
              <a:rPr lang="en-GB" dirty="0" err="1"/>
              <a:t>javascript</a:t>
            </a:r>
            <a:r>
              <a:rPr lang="cs-CZ" dirty="0"/>
              <a:t>&gt;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851769" y="2736079"/>
            <a:ext cx="145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&lt;/</a:t>
            </a:r>
            <a:r>
              <a:rPr lang="en-GB" dirty="0" err="1"/>
              <a:t>javascript</a:t>
            </a:r>
            <a:r>
              <a:rPr lang="cs-CZ" dirty="0"/>
              <a:t>&gt;</a:t>
            </a:r>
          </a:p>
        </p:txBody>
      </p:sp>
      <p:sp>
        <p:nvSpPr>
          <p:cNvPr id="9" name="TextovéPole 8"/>
          <p:cNvSpPr txBox="1"/>
          <p:nvPr/>
        </p:nvSpPr>
        <p:spPr>
          <a:xfrm>
            <a:off x="851769" y="2119933"/>
            <a:ext cx="2605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Google analytics measurement code </a:t>
            </a:r>
            <a:endParaRPr lang="cs-CZ" dirty="0">
              <a:solidFill>
                <a:srgbClr val="00B0F0"/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5336088" y="966293"/>
            <a:ext cx="5970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200" dirty="0" err="1"/>
              <a:t>Is</a:t>
            </a:r>
            <a:r>
              <a:rPr lang="cs-CZ" sz="3200" dirty="0"/>
              <a:t> </a:t>
            </a:r>
            <a:r>
              <a:rPr lang="cs-CZ" sz="3200" dirty="0" err="1"/>
              <a:t>there</a:t>
            </a:r>
            <a:r>
              <a:rPr lang="cs-CZ" sz="3200" dirty="0"/>
              <a:t> a Google Analytics </a:t>
            </a:r>
            <a:r>
              <a:rPr lang="cs-CZ" sz="3200" dirty="0" err="1"/>
              <a:t>cookie</a:t>
            </a:r>
            <a:r>
              <a:rPr lang="cs-CZ" sz="3200" dirty="0"/>
              <a:t>?</a:t>
            </a:r>
          </a:p>
        </p:txBody>
      </p:sp>
      <p:sp>
        <p:nvSpPr>
          <p:cNvPr id="11" name="TextovéPole 10"/>
          <p:cNvSpPr txBox="1"/>
          <p:nvPr/>
        </p:nvSpPr>
        <p:spPr>
          <a:xfrm>
            <a:off x="6112703" y="2474469"/>
            <a:ext cx="82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/>
              <a:t>YES</a:t>
            </a:r>
            <a:endParaRPr lang="cs-CZ" dirty="0"/>
          </a:p>
        </p:txBody>
      </p:sp>
      <p:sp>
        <p:nvSpPr>
          <p:cNvPr id="12" name="TextovéPole 11"/>
          <p:cNvSpPr txBox="1"/>
          <p:nvPr/>
        </p:nvSpPr>
        <p:spPr>
          <a:xfrm>
            <a:off x="9797442" y="2474469"/>
            <a:ext cx="8267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800" dirty="0"/>
              <a:t>NO</a:t>
            </a:r>
            <a:endParaRPr lang="cs-CZ" dirty="0"/>
          </a:p>
        </p:txBody>
      </p:sp>
      <p:cxnSp>
        <p:nvCxnSpPr>
          <p:cNvPr id="14" name="Přímá spojovací šipka 13"/>
          <p:cNvCxnSpPr>
            <a:stCxn id="10" idx="2"/>
          </p:cNvCxnSpPr>
          <p:nvPr/>
        </p:nvCxnSpPr>
        <p:spPr>
          <a:xfrm flipH="1">
            <a:off x="7052162" y="1551068"/>
            <a:ext cx="1269423" cy="7537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/>
          <p:cNvCxnSpPr>
            <a:stCxn id="10" idx="2"/>
          </p:cNvCxnSpPr>
          <p:nvPr/>
        </p:nvCxnSpPr>
        <p:spPr>
          <a:xfrm>
            <a:off x="8321585" y="1551068"/>
            <a:ext cx="1373560" cy="7537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ovéPole 17"/>
          <p:cNvSpPr txBox="1"/>
          <p:nvPr/>
        </p:nvSpPr>
        <p:spPr>
          <a:xfrm>
            <a:off x="5498927" y="3736424"/>
            <a:ext cx="2054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 err="1"/>
              <a:t>Returning</a:t>
            </a:r>
            <a:r>
              <a:rPr lang="cs-CZ" sz="2000" dirty="0"/>
              <a:t> </a:t>
            </a:r>
            <a:r>
              <a:rPr lang="cs-CZ" sz="2000" dirty="0" err="1"/>
              <a:t>visitor</a:t>
            </a:r>
            <a:endParaRPr lang="cs-CZ" sz="2000" dirty="0"/>
          </a:p>
        </p:txBody>
      </p:sp>
      <p:sp>
        <p:nvSpPr>
          <p:cNvPr id="19" name="TextovéPole 18"/>
          <p:cNvSpPr txBox="1"/>
          <p:nvPr/>
        </p:nvSpPr>
        <p:spPr>
          <a:xfrm>
            <a:off x="9183666" y="3736424"/>
            <a:ext cx="2054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/>
              <a:t>New </a:t>
            </a:r>
            <a:r>
              <a:rPr lang="cs-CZ" sz="2000" dirty="0" err="1"/>
              <a:t>visitor</a:t>
            </a:r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32907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8" grpId="0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obsah 2"/>
          <p:cNvSpPr txBox="1">
            <a:spLocks/>
          </p:cNvSpPr>
          <p:nvPr/>
        </p:nvSpPr>
        <p:spPr>
          <a:xfrm>
            <a:off x="1986307" y="4436301"/>
            <a:ext cx="8147248" cy="198484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17825" lvl="1" indent="-2406650">
              <a:buNone/>
            </a:pPr>
            <a:endParaRPr lang="cs-CZ" dirty="0">
              <a:solidFill>
                <a:prstClr val="black"/>
              </a:solidFill>
            </a:endParaRPr>
          </a:p>
          <a:p>
            <a:pPr marL="2917825" lvl="1" indent="-2406650">
              <a:buNone/>
            </a:pPr>
            <a:r>
              <a:rPr lang="cs-CZ" dirty="0">
                <a:solidFill>
                  <a:prstClr val="black"/>
                </a:solidFill>
              </a:rPr>
              <a:t>https://pavelbrecik.cz/en/</a:t>
            </a:r>
            <a:r>
              <a:rPr lang="cs-CZ" dirty="0" err="1">
                <a:solidFill>
                  <a:prstClr val="black"/>
                </a:solidFill>
              </a:rPr>
              <a:t>skoleni</a:t>
            </a:r>
            <a:r>
              <a:rPr lang="cs-CZ" dirty="0" err="1">
                <a:solidFill>
                  <a:schemeClr val="accent3"/>
                </a:solidFill>
              </a:rPr>
              <a:t>?utm_medium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>
                <a:solidFill>
                  <a:srgbClr val="C0504D"/>
                </a:solidFill>
              </a:rPr>
              <a:t>cpc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utm_source=</a:t>
            </a:r>
            <a:r>
              <a:rPr lang="cs-CZ" i="1" dirty="0">
                <a:solidFill>
                  <a:srgbClr val="C0504D"/>
                </a:solidFill>
              </a:rPr>
              <a:t>google</a:t>
            </a:r>
            <a:br>
              <a:rPr lang="cs-CZ" b="1" dirty="0">
                <a:solidFill>
                  <a:srgbClr val="C0504D"/>
                </a:solidFill>
              </a:rPr>
            </a:br>
            <a:r>
              <a:rPr lang="cs-CZ" b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utm_campaign=</a:t>
            </a:r>
            <a:r>
              <a:rPr lang="cs-CZ" i="1" dirty="0">
                <a:solidFill>
                  <a:srgbClr val="C0504D"/>
                </a:solidFill>
              </a:rPr>
              <a:t>ga-course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 err="1">
                <a:solidFill>
                  <a:schemeClr val="accent3"/>
                </a:solidFill>
              </a:rPr>
              <a:t>utm_content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 err="1">
                <a:solidFill>
                  <a:srgbClr val="C0504D"/>
                </a:solidFill>
              </a:rPr>
              <a:t>benefits</a:t>
            </a:r>
            <a:endParaRPr lang="cs-CZ" i="1" dirty="0">
              <a:solidFill>
                <a:srgbClr val="C0504D"/>
              </a:solidFill>
            </a:endParaRPr>
          </a:p>
          <a:p>
            <a:pPr marL="2917825" lvl="1" indent="-2406650">
              <a:buNone/>
            </a:pPr>
            <a:r>
              <a:rPr lang="en-US" dirty="0">
                <a:solidFill>
                  <a:schemeClr val="accent3"/>
                </a:solidFill>
              </a:rPr>
              <a:t>                                                          &amp;</a:t>
            </a:r>
            <a:r>
              <a:rPr lang="cs-CZ" dirty="0" err="1">
                <a:solidFill>
                  <a:schemeClr val="accent3"/>
                </a:solidFill>
              </a:rPr>
              <a:t>utm_term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 err="1">
                <a:solidFill>
                  <a:srgbClr val="C0504D"/>
                </a:solidFill>
              </a:rPr>
              <a:t>google+analytics+course</a:t>
            </a:r>
            <a:endParaRPr lang="cs-CZ" i="1" dirty="0">
              <a:solidFill>
                <a:srgbClr val="C0504D"/>
              </a:solidFill>
            </a:endParaRPr>
          </a:p>
          <a:p>
            <a:pPr marL="2917825" lvl="1" indent="-2406650">
              <a:buNone/>
            </a:pPr>
            <a:r>
              <a:rPr lang="en-US" dirty="0">
                <a:solidFill>
                  <a:schemeClr val="accent3"/>
                </a:solidFill>
              </a:rPr>
              <a:t>                                                  </a:t>
            </a:r>
            <a:endParaRPr lang="cs-CZ" i="1" dirty="0">
              <a:solidFill>
                <a:srgbClr val="C0504D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lvl="0"/>
            <a:endParaRPr lang="en-US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B925561-384E-7643-BF40-23ECDE7AEDC7}"/>
              </a:ext>
            </a:extLst>
          </p:cNvPr>
          <p:cNvSpPr txBox="1">
            <a:spLocks/>
          </p:cNvSpPr>
          <p:nvPr/>
        </p:nvSpPr>
        <p:spPr>
          <a:xfrm>
            <a:off x="879376" y="12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Paid search</a:t>
            </a:r>
          </a:p>
        </p:txBody>
      </p:sp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50812086-2B56-1A46-84DD-588E1A5C53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04048"/>
              </p:ext>
            </p:extLst>
          </p:nvPr>
        </p:nvGraphicFramePr>
        <p:xfrm>
          <a:off x="1714682" y="2108548"/>
          <a:ext cx="8418873" cy="2116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3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5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7418">
                  <a:extLst>
                    <a:ext uri="{9D8B030D-6E8A-4147-A177-3AD203B41FA5}">
                      <a16:colId xmlns:a16="http://schemas.microsoft.com/office/drawing/2014/main" val="3071470753"/>
                    </a:ext>
                  </a:extLst>
                </a:gridCol>
              </a:tblGrid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Domain, ad platform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google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type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cpc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utm_campaign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Campaign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ga-course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utm_content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detail (creative,</a:t>
                      </a:r>
                      <a:r>
                        <a:rPr lang="en-US" sz="1800" baseline="0" dirty="0"/>
                        <a:t> banner size)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benefits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utm_term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google analytics course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3" name="Přímá spojovací šipka 12">
            <a:extLst>
              <a:ext uri="{FF2B5EF4-FFF2-40B4-BE49-F238E27FC236}">
                <a16:creationId xmlns:a16="http://schemas.microsoft.com/office/drawing/2014/main" id="{68E0588B-F156-A64A-B3B1-344D79F6C995}"/>
              </a:ext>
            </a:extLst>
          </p:cNvPr>
          <p:cNvCxnSpPr/>
          <p:nvPr/>
        </p:nvCxnSpPr>
        <p:spPr>
          <a:xfrm>
            <a:off x="3382029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ovací šipka 13">
            <a:extLst>
              <a:ext uri="{FF2B5EF4-FFF2-40B4-BE49-F238E27FC236}">
                <a16:creationId xmlns:a16="http://schemas.microsoft.com/office/drawing/2014/main" id="{B8067355-9829-684F-A50E-D95AF3F1E0B9}"/>
              </a:ext>
            </a:extLst>
          </p:cNvPr>
          <p:cNvCxnSpPr/>
          <p:nvPr/>
        </p:nvCxnSpPr>
        <p:spPr>
          <a:xfrm>
            <a:off x="3382029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ovací šipka 14">
            <a:extLst>
              <a:ext uri="{FF2B5EF4-FFF2-40B4-BE49-F238E27FC236}">
                <a16:creationId xmlns:a16="http://schemas.microsoft.com/office/drawing/2014/main" id="{A128CAD6-CE3C-0D4F-AD1A-B634BA28BAA7}"/>
              </a:ext>
            </a:extLst>
          </p:cNvPr>
          <p:cNvCxnSpPr/>
          <p:nvPr/>
        </p:nvCxnSpPr>
        <p:spPr>
          <a:xfrm>
            <a:off x="3382029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Přímá spojovací šipka 15">
            <a:extLst>
              <a:ext uri="{FF2B5EF4-FFF2-40B4-BE49-F238E27FC236}">
                <a16:creationId xmlns:a16="http://schemas.microsoft.com/office/drawing/2014/main" id="{4FB62AA7-9A54-4E42-AF86-80984F765824}"/>
              </a:ext>
            </a:extLst>
          </p:cNvPr>
          <p:cNvCxnSpPr/>
          <p:nvPr/>
        </p:nvCxnSpPr>
        <p:spPr>
          <a:xfrm>
            <a:off x="3396643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0B5F1BC6-5622-CC4A-9A88-C9D57E90E170}"/>
              </a:ext>
            </a:extLst>
          </p:cNvPr>
          <p:cNvCxnSpPr/>
          <p:nvPr/>
        </p:nvCxnSpPr>
        <p:spPr>
          <a:xfrm>
            <a:off x="3396643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Přímá spojovací šipka 17">
            <a:extLst>
              <a:ext uri="{FF2B5EF4-FFF2-40B4-BE49-F238E27FC236}">
                <a16:creationId xmlns:a16="http://schemas.microsoft.com/office/drawing/2014/main" id="{6BCB48D0-6443-EA44-AD57-47A9693C18F1}"/>
              </a:ext>
            </a:extLst>
          </p:cNvPr>
          <p:cNvCxnSpPr/>
          <p:nvPr/>
        </p:nvCxnSpPr>
        <p:spPr>
          <a:xfrm>
            <a:off x="7091821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Přímá spojovací šipka 18">
            <a:extLst>
              <a:ext uri="{FF2B5EF4-FFF2-40B4-BE49-F238E27FC236}">
                <a16:creationId xmlns:a16="http://schemas.microsoft.com/office/drawing/2014/main" id="{9248BD42-5328-9C4C-91CC-34F6DE83E708}"/>
              </a:ext>
            </a:extLst>
          </p:cNvPr>
          <p:cNvCxnSpPr/>
          <p:nvPr/>
        </p:nvCxnSpPr>
        <p:spPr>
          <a:xfrm>
            <a:off x="7091821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Přímá spojovací šipka 19">
            <a:extLst>
              <a:ext uri="{FF2B5EF4-FFF2-40B4-BE49-F238E27FC236}">
                <a16:creationId xmlns:a16="http://schemas.microsoft.com/office/drawing/2014/main" id="{0F49B6A0-4335-D04E-83CC-D581650710E4}"/>
              </a:ext>
            </a:extLst>
          </p:cNvPr>
          <p:cNvCxnSpPr/>
          <p:nvPr/>
        </p:nvCxnSpPr>
        <p:spPr>
          <a:xfrm>
            <a:off x="7091821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C2F105CC-83C4-774C-9F0D-0B3179D49A72}"/>
              </a:ext>
            </a:extLst>
          </p:cNvPr>
          <p:cNvCxnSpPr/>
          <p:nvPr/>
        </p:nvCxnSpPr>
        <p:spPr>
          <a:xfrm>
            <a:off x="7106435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Přímá spojovací šipka 21">
            <a:extLst>
              <a:ext uri="{FF2B5EF4-FFF2-40B4-BE49-F238E27FC236}">
                <a16:creationId xmlns:a16="http://schemas.microsoft.com/office/drawing/2014/main" id="{9938B62C-3F80-B146-95D5-0361707D27E4}"/>
              </a:ext>
            </a:extLst>
          </p:cNvPr>
          <p:cNvCxnSpPr/>
          <p:nvPr/>
        </p:nvCxnSpPr>
        <p:spPr>
          <a:xfrm>
            <a:off x="7106435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1246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xmlns:p14="http://schemas.microsoft.com/office/powerpoint/2010/main" spd="slow" advTm="4454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obsah 2"/>
          <p:cNvSpPr txBox="1">
            <a:spLocks/>
          </p:cNvSpPr>
          <p:nvPr/>
        </p:nvSpPr>
        <p:spPr>
          <a:xfrm>
            <a:off x="1986307" y="4436301"/>
            <a:ext cx="8147248" cy="198484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17825" lvl="1" indent="-2406650">
              <a:buNone/>
            </a:pPr>
            <a:endParaRPr lang="cs-CZ" dirty="0">
              <a:solidFill>
                <a:prstClr val="black"/>
              </a:solidFill>
            </a:endParaRPr>
          </a:p>
          <a:p>
            <a:pPr marL="2917825" lvl="1" indent="-2406650">
              <a:buNone/>
            </a:pPr>
            <a:r>
              <a:rPr lang="cs-CZ" dirty="0">
                <a:solidFill>
                  <a:prstClr val="black"/>
                </a:solidFill>
              </a:rPr>
              <a:t>https://pavelbrecik.cz/en/</a:t>
            </a:r>
            <a:r>
              <a:rPr lang="cs-CZ" dirty="0" err="1">
                <a:solidFill>
                  <a:prstClr val="black"/>
                </a:solidFill>
              </a:rPr>
              <a:t>skoleni</a:t>
            </a:r>
            <a:r>
              <a:rPr lang="cs-CZ" dirty="0" err="1">
                <a:solidFill>
                  <a:schemeClr val="accent3"/>
                </a:solidFill>
              </a:rPr>
              <a:t>?utm_medium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>
                <a:solidFill>
                  <a:srgbClr val="C0504D"/>
                </a:solidFill>
              </a:rPr>
              <a:t>banner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utm_source=</a:t>
            </a:r>
            <a:r>
              <a:rPr lang="cs-CZ" i="1" dirty="0" err="1">
                <a:solidFill>
                  <a:srgbClr val="C0504D"/>
                </a:solidFill>
              </a:rPr>
              <a:t>reddit</a:t>
            </a:r>
            <a:br>
              <a:rPr lang="cs-CZ" b="1" dirty="0">
                <a:solidFill>
                  <a:srgbClr val="C0504D"/>
                </a:solidFill>
              </a:rPr>
            </a:br>
            <a:r>
              <a:rPr lang="cs-CZ" b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utm_campaign=</a:t>
            </a:r>
            <a:r>
              <a:rPr lang="cs-CZ" i="1" dirty="0">
                <a:solidFill>
                  <a:srgbClr val="C0504D"/>
                </a:solidFill>
              </a:rPr>
              <a:t>ga-course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 err="1">
                <a:solidFill>
                  <a:schemeClr val="accent3"/>
                </a:solidFill>
              </a:rPr>
              <a:t>utm_content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>
                <a:solidFill>
                  <a:srgbClr val="C0504D"/>
                </a:solidFill>
              </a:rPr>
              <a:t>200x200</a:t>
            </a:r>
          </a:p>
          <a:p>
            <a:pPr marL="2917825" lvl="1" indent="-2406650">
              <a:buNone/>
            </a:pPr>
            <a:r>
              <a:rPr lang="en-US" dirty="0">
                <a:solidFill>
                  <a:schemeClr val="accent3"/>
                </a:solidFill>
              </a:rPr>
              <a:t>                                                  </a:t>
            </a:r>
            <a:endParaRPr lang="cs-CZ" i="1" dirty="0">
              <a:solidFill>
                <a:srgbClr val="C0504D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lvl="0"/>
            <a:endParaRPr lang="en-US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B925561-384E-7643-BF40-23ECDE7AEDC7}"/>
              </a:ext>
            </a:extLst>
          </p:cNvPr>
          <p:cNvSpPr txBox="1">
            <a:spLocks/>
          </p:cNvSpPr>
          <p:nvPr/>
        </p:nvSpPr>
        <p:spPr>
          <a:xfrm>
            <a:off x="879376" y="12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Banners</a:t>
            </a:r>
          </a:p>
        </p:txBody>
      </p:sp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50812086-2B56-1A46-84DD-588E1A5C53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804854"/>
              </p:ext>
            </p:extLst>
          </p:nvPr>
        </p:nvGraphicFramePr>
        <p:xfrm>
          <a:off x="1714682" y="2108548"/>
          <a:ext cx="8418873" cy="2116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3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5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7418">
                  <a:extLst>
                    <a:ext uri="{9D8B030D-6E8A-4147-A177-3AD203B41FA5}">
                      <a16:colId xmlns:a16="http://schemas.microsoft.com/office/drawing/2014/main" val="3071470753"/>
                    </a:ext>
                  </a:extLst>
                </a:gridCol>
              </a:tblGrid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Domain, ad platform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reddit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type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banner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utm_campaign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Campaign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ga-course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utm_content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detail (creative,</a:t>
                      </a:r>
                      <a:r>
                        <a:rPr lang="en-US" sz="1800" baseline="0" dirty="0"/>
                        <a:t> banner size)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200x200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utm_term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3" name="Přímá spojovací šipka 12">
            <a:extLst>
              <a:ext uri="{FF2B5EF4-FFF2-40B4-BE49-F238E27FC236}">
                <a16:creationId xmlns:a16="http://schemas.microsoft.com/office/drawing/2014/main" id="{68E0588B-F156-A64A-B3B1-344D79F6C995}"/>
              </a:ext>
            </a:extLst>
          </p:cNvPr>
          <p:cNvCxnSpPr/>
          <p:nvPr/>
        </p:nvCxnSpPr>
        <p:spPr>
          <a:xfrm>
            <a:off x="3382029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ovací šipka 13">
            <a:extLst>
              <a:ext uri="{FF2B5EF4-FFF2-40B4-BE49-F238E27FC236}">
                <a16:creationId xmlns:a16="http://schemas.microsoft.com/office/drawing/2014/main" id="{B8067355-9829-684F-A50E-D95AF3F1E0B9}"/>
              </a:ext>
            </a:extLst>
          </p:cNvPr>
          <p:cNvCxnSpPr/>
          <p:nvPr/>
        </p:nvCxnSpPr>
        <p:spPr>
          <a:xfrm>
            <a:off x="3382029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ovací šipka 14">
            <a:extLst>
              <a:ext uri="{FF2B5EF4-FFF2-40B4-BE49-F238E27FC236}">
                <a16:creationId xmlns:a16="http://schemas.microsoft.com/office/drawing/2014/main" id="{A128CAD6-CE3C-0D4F-AD1A-B634BA28BAA7}"/>
              </a:ext>
            </a:extLst>
          </p:cNvPr>
          <p:cNvCxnSpPr/>
          <p:nvPr/>
        </p:nvCxnSpPr>
        <p:spPr>
          <a:xfrm>
            <a:off x="3382029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Přímá spojovací šipka 15">
            <a:extLst>
              <a:ext uri="{FF2B5EF4-FFF2-40B4-BE49-F238E27FC236}">
                <a16:creationId xmlns:a16="http://schemas.microsoft.com/office/drawing/2014/main" id="{4FB62AA7-9A54-4E42-AF86-80984F765824}"/>
              </a:ext>
            </a:extLst>
          </p:cNvPr>
          <p:cNvCxnSpPr/>
          <p:nvPr/>
        </p:nvCxnSpPr>
        <p:spPr>
          <a:xfrm>
            <a:off x="3396643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0B5F1BC6-5622-CC4A-9A88-C9D57E90E170}"/>
              </a:ext>
            </a:extLst>
          </p:cNvPr>
          <p:cNvCxnSpPr/>
          <p:nvPr/>
        </p:nvCxnSpPr>
        <p:spPr>
          <a:xfrm>
            <a:off x="3396643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Přímá spojovací šipka 17">
            <a:extLst>
              <a:ext uri="{FF2B5EF4-FFF2-40B4-BE49-F238E27FC236}">
                <a16:creationId xmlns:a16="http://schemas.microsoft.com/office/drawing/2014/main" id="{6BCB48D0-6443-EA44-AD57-47A9693C18F1}"/>
              </a:ext>
            </a:extLst>
          </p:cNvPr>
          <p:cNvCxnSpPr/>
          <p:nvPr/>
        </p:nvCxnSpPr>
        <p:spPr>
          <a:xfrm>
            <a:off x="7091821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Přímá spojovací šipka 18">
            <a:extLst>
              <a:ext uri="{FF2B5EF4-FFF2-40B4-BE49-F238E27FC236}">
                <a16:creationId xmlns:a16="http://schemas.microsoft.com/office/drawing/2014/main" id="{9248BD42-5328-9C4C-91CC-34F6DE83E708}"/>
              </a:ext>
            </a:extLst>
          </p:cNvPr>
          <p:cNvCxnSpPr/>
          <p:nvPr/>
        </p:nvCxnSpPr>
        <p:spPr>
          <a:xfrm>
            <a:off x="7091821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Přímá spojovací šipka 19">
            <a:extLst>
              <a:ext uri="{FF2B5EF4-FFF2-40B4-BE49-F238E27FC236}">
                <a16:creationId xmlns:a16="http://schemas.microsoft.com/office/drawing/2014/main" id="{0F49B6A0-4335-D04E-83CC-D581650710E4}"/>
              </a:ext>
            </a:extLst>
          </p:cNvPr>
          <p:cNvCxnSpPr/>
          <p:nvPr/>
        </p:nvCxnSpPr>
        <p:spPr>
          <a:xfrm>
            <a:off x="7091821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C2F105CC-83C4-774C-9F0D-0B3179D49A72}"/>
              </a:ext>
            </a:extLst>
          </p:cNvPr>
          <p:cNvCxnSpPr/>
          <p:nvPr/>
        </p:nvCxnSpPr>
        <p:spPr>
          <a:xfrm>
            <a:off x="7106435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Přímá spojovací šipka 21">
            <a:extLst>
              <a:ext uri="{FF2B5EF4-FFF2-40B4-BE49-F238E27FC236}">
                <a16:creationId xmlns:a16="http://schemas.microsoft.com/office/drawing/2014/main" id="{9938B62C-3F80-B146-95D5-0361707D27E4}"/>
              </a:ext>
            </a:extLst>
          </p:cNvPr>
          <p:cNvCxnSpPr/>
          <p:nvPr/>
        </p:nvCxnSpPr>
        <p:spPr>
          <a:xfrm>
            <a:off x="7106435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14259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xmlns:p14="http://schemas.microsoft.com/office/powerpoint/2010/main" spd="slow" advTm="4454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obsah 2"/>
          <p:cNvSpPr txBox="1">
            <a:spLocks/>
          </p:cNvSpPr>
          <p:nvPr/>
        </p:nvSpPr>
        <p:spPr>
          <a:xfrm>
            <a:off x="1986307" y="4436301"/>
            <a:ext cx="8147248" cy="198484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17825" lvl="1" indent="-2406650">
              <a:buNone/>
            </a:pPr>
            <a:endParaRPr lang="cs-CZ" dirty="0">
              <a:solidFill>
                <a:prstClr val="black"/>
              </a:solidFill>
            </a:endParaRPr>
          </a:p>
          <a:p>
            <a:pPr marL="2917825" lvl="1" indent="-2406650">
              <a:buNone/>
            </a:pPr>
            <a:r>
              <a:rPr lang="cs-CZ" dirty="0">
                <a:solidFill>
                  <a:prstClr val="black"/>
                </a:solidFill>
              </a:rPr>
              <a:t>https://pavelbrecik.cz/en/</a:t>
            </a:r>
            <a:r>
              <a:rPr lang="cs-CZ" dirty="0" err="1">
                <a:solidFill>
                  <a:prstClr val="black"/>
                </a:solidFill>
              </a:rPr>
              <a:t>skoleni</a:t>
            </a:r>
            <a:r>
              <a:rPr lang="cs-CZ" dirty="0" err="1">
                <a:solidFill>
                  <a:schemeClr val="accent3"/>
                </a:solidFill>
              </a:rPr>
              <a:t>?utm_medium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 err="1">
                <a:solidFill>
                  <a:srgbClr val="C0504D"/>
                </a:solidFill>
              </a:rPr>
              <a:t>facebook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utm_source=</a:t>
            </a:r>
            <a:r>
              <a:rPr lang="cs-CZ" i="1" dirty="0">
                <a:solidFill>
                  <a:srgbClr val="C0504D"/>
                </a:solidFill>
              </a:rPr>
              <a:t>post</a:t>
            </a:r>
            <a:br>
              <a:rPr lang="cs-CZ" b="1" dirty="0">
                <a:solidFill>
                  <a:srgbClr val="C0504D"/>
                </a:solidFill>
              </a:rPr>
            </a:br>
            <a:r>
              <a:rPr lang="cs-CZ" b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utm_campaign=</a:t>
            </a:r>
            <a:r>
              <a:rPr lang="cs-CZ" i="1" dirty="0">
                <a:solidFill>
                  <a:srgbClr val="C0504D"/>
                </a:solidFill>
              </a:rPr>
              <a:t>ga-course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 err="1">
                <a:solidFill>
                  <a:schemeClr val="accent3"/>
                </a:solidFill>
              </a:rPr>
              <a:t>utm_content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 err="1">
                <a:solidFill>
                  <a:srgbClr val="C0504D"/>
                </a:solidFill>
              </a:rPr>
              <a:t>benefits-of-tagging</a:t>
            </a:r>
            <a:endParaRPr lang="cs-CZ" i="1" dirty="0">
              <a:solidFill>
                <a:srgbClr val="C0504D"/>
              </a:solidFill>
            </a:endParaRPr>
          </a:p>
          <a:p>
            <a:pPr marL="2917825" lvl="1" indent="-2406650">
              <a:buNone/>
            </a:pPr>
            <a:r>
              <a:rPr lang="en-US" dirty="0">
                <a:solidFill>
                  <a:schemeClr val="accent3"/>
                </a:solidFill>
              </a:rPr>
              <a:t>                                                  </a:t>
            </a:r>
            <a:endParaRPr lang="cs-CZ" i="1" dirty="0">
              <a:solidFill>
                <a:srgbClr val="C0504D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lvl="0"/>
            <a:endParaRPr lang="en-US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B925561-384E-7643-BF40-23ECDE7AEDC7}"/>
              </a:ext>
            </a:extLst>
          </p:cNvPr>
          <p:cNvSpPr txBox="1">
            <a:spLocks/>
          </p:cNvSpPr>
          <p:nvPr/>
        </p:nvSpPr>
        <p:spPr>
          <a:xfrm>
            <a:off x="879376" y="12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Social network activity</a:t>
            </a:r>
          </a:p>
        </p:txBody>
      </p:sp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50812086-2B56-1A46-84DD-588E1A5C53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346443"/>
              </p:ext>
            </p:extLst>
          </p:nvPr>
        </p:nvGraphicFramePr>
        <p:xfrm>
          <a:off x="1714682" y="2108548"/>
          <a:ext cx="8418873" cy="2116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3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5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7418">
                  <a:extLst>
                    <a:ext uri="{9D8B030D-6E8A-4147-A177-3AD203B41FA5}">
                      <a16:colId xmlns:a16="http://schemas.microsoft.com/office/drawing/2014/main" val="3071470753"/>
                    </a:ext>
                  </a:extLst>
                </a:gridCol>
              </a:tblGrid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Domain, ad platform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facebook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type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utm_campaign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Campaign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ga-course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utm_content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detail (creative,</a:t>
                      </a:r>
                      <a:r>
                        <a:rPr lang="en-US" sz="1800" baseline="0" dirty="0"/>
                        <a:t> banner size)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benefits-of-tagging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utm_term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3" name="Přímá spojovací šipka 12">
            <a:extLst>
              <a:ext uri="{FF2B5EF4-FFF2-40B4-BE49-F238E27FC236}">
                <a16:creationId xmlns:a16="http://schemas.microsoft.com/office/drawing/2014/main" id="{68E0588B-F156-A64A-B3B1-344D79F6C995}"/>
              </a:ext>
            </a:extLst>
          </p:cNvPr>
          <p:cNvCxnSpPr/>
          <p:nvPr/>
        </p:nvCxnSpPr>
        <p:spPr>
          <a:xfrm>
            <a:off x="3382029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ovací šipka 13">
            <a:extLst>
              <a:ext uri="{FF2B5EF4-FFF2-40B4-BE49-F238E27FC236}">
                <a16:creationId xmlns:a16="http://schemas.microsoft.com/office/drawing/2014/main" id="{B8067355-9829-684F-A50E-D95AF3F1E0B9}"/>
              </a:ext>
            </a:extLst>
          </p:cNvPr>
          <p:cNvCxnSpPr/>
          <p:nvPr/>
        </p:nvCxnSpPr>
        <p:spPr>
          <a:xfrm>
            <a:off x="3382029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ovací šipka 14">
            <a:extLst>
              <a:ext uri="{FF2B5EF4-FFF2-40B4-BE49-F238E27FC236}">
                <a16:creationId xmlns:a16="http://schemas.microsoft.com/office/drawing/2014/main" id="{A128CAD6-CE3C-0D4F-AD1A-B634BA28BAA7}"/>
              </a:ext>
            </a:extLst>
          </p:cNvPr>
          <p:cNvCxnSpPr/>
          <p:nvPr/>
        </p:nvCxnSpPr>
        <p:spPr>
          <a:xfrm>
            <a:off x="3382029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Přímá spojovací šipka 15">
            <a:extLst>
              <a:ext uri="{FF2B5EF4-FFF2-40B4-BE49-F238E27FC236}">
                <a16:creationId xmlns:a16="http://schemas.microsoft.com/office/drawing/2014/main" id="{4FB62AA7-9A54-4E42-AF86-80984F765824}"/>
              </a:ext>
            </a:extLst>
          </p:cNvPr>
          <p:cNvCxnSpPr/>
          <p:nvPr/>
        </p:nvCxnSpPr>
        <p:spPr>
          <a:xfrm>
            <a:off x="3396643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0B5F1BC6-5622-CC4A-9A88-C9D57E90E170}"/>
              </a:ext>
            </a:extLst>
          </p:cNvPr>
          <p:cNvCxnSpPr/>
          <p:nvPr/>
        </p:nvCxnSpPr>
        <p:spPr>
          <a:xfrm>
            <a:off x="3396643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Přímá spojovací šipka 17">
            <a:extLst>
              <a:ext uri="{FF2B5EF4-FFF2-40B4-BE49-F238E27FC236}">
                <a16:creationId xmlns:a16="http://schemas.microsoft.com/office/drawing/2014/main" id="{6BCB48D0-6443-EA44-AD57-47A9693C18F1}"/>
              </a:ext>
            </a:extLst>
          </p:cNvPr>
          <p:cNvCxnSpPr/>
          <p:nvPr/>
        </p:nvCxnSpPr>
        <p:spPr>
          <a:xfrm>
            <a:off x="7091821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Přímá spojovací šipka 18">
            <a:extLst>
              <a:ext uri="{FF2B5EF4-FFF2-40B4-BE49-F238E27FC236}">
                <a16:creationId xmlns:a16="http://schemas.microsoft.com/office/drawing/2014/main" id="{9248BD42-5328-9C4C-91CC-34F6DE83E708}"/>
              </a:ext>
            </a:extLst>
          </p:cNvPr>
          <p:cNvCxnSpPr/>
          <p:nvPr/>
        </p:nvCxnSpPr>
        <p:spPr>
          <a:xfrm>
            <a:off x="7091821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Přímá spojovací šipka 19">
            <a:extLst>
              <a:ext uri="{FF2B5EF4-FFF2-40B4-BE49-F238E27FC236}">
                <a16:creationId xmlns:a16="http://schemas.microsoft.com/office/drawing/2014/main" id="{0F49B6A0-4335-D04E-83CC-D581650710E4}"/>
              </a:ext>
            </a:extLst>
          </p:cNvPr>
          <p:cNvCxnSpPr/>
          <p:nvPr/>
        </p:nvCxnSpPr>
        <p:spPr>
          <a:xfrm>
            <a:off x="7091821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C2F105CC-83C4-774C-9F0D-0B3179D49A72}"/>
              </a:ext>
            </a:extLst>
          </p:cNvPr>
          <p:cNvCxnSpPr/>
          <p:nvPr/>
        </p:nvCxnSpPr>
        <p:spPr>
          <a:xfrm>
            <a:off x="7106435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Přímá spojovací šipka 21">
            <a:extLst>
              <a:ext uri="{FF2B5EF4-FFF2-40B4-BE49-F238E27FC236}">
                <a16:creationId xmlns:a16="http://schemas.microsoft.com/office/drawing/2014/main" id="{9938B62C-3F80-B146-95D5-0361707D27E4}"/>
              </a:ext>
            </a:extLst>
          </p:cNvPr>
          <p:cNvCxnSpPr/>
          <p:nvPr/>
        </p:nvCxnSpPr>
        <p:spPr>
          <a:xfrm>
            <a:off x="7106435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32290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xmlns:p14="http://schemas.microsoft.com/office/powerpoint/2010/main" spd="slow" advTm="4454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symbol pro obsah 2"/>
          <p:cNvSpPr txBox="1">
            <a:spLocks/>
          </p:cNvSpPr>
          <p:nvPr/>
        </p:nvSpPr>
        <p:spPr>
          <a:xfrm>
            <a:off x="1986307" y="4436301"/>
            <a:ext cx="8147248" cy="198484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17825" lvl="1" indent="-2406650">
              <a:buNone/>
            </a:pPr>
            <a:endParaRPr lang="cs-CZ" dirty="0">
              <a:solidFill>
                <a:prstClr val="black"/>
              </a:solidFill>
            </a:endParaRPr>
          </a:p>
          <a:p>
            <a:pPr marL="2917825" lvl="1" indent="-2406650">
              <a:buNone/>
            </a:pPr>
            <a:r>
              <a:rPr lang="cs-CZ" dirty="0">
                <a:solidFill>
                  <a:prstClr val="black"/>
                </a:solidFill>
              </a:rPr>
              <a:t>https://pavelbrecik.cz/en/</a:t>
            </a:r>
            <a:r>
              <a:rPr lang="cs-CZ" dirty="0" err="1">
                <a:solidFill>
                  <a:prstClr val="black"/>
                </a:solidFill>
              </a:rPr>
              <a:t>skoleni</a:t>
            </a:r>
            <a:r>
              <a:rPr lang="cs-CZ" dirty="0" err="1">
                <a:solidFill>
                  <a:schemeClr val="accent3"/>
                </a:solidFill>
              </a:rPr>
              <a:t>?utm_medium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>
                <a:solidFill>
                  <a:srgbClr val="C0504D"/>
                </a:solidFill>
              </a:rPr>
              <a:t>email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utm_source=</a:t>
            </a:r>
            <a:r>
              <a:rPr lang="cs-CZ" i="1" dirty="0" err="1">
                <a:solidFill>
                  <a:srgbClr val="C0504D"/>
                </a:solidFill>
              </a:rPr>
              <a:t>newsletter</a:t>
            </a:r>
            <a:br>
              <a:rPr lang="cs-CZ" b="1" dirty="0">
                <a:solidFill>
                  <a:srgbClr val="C0504D"/>
                </a:solidFill>
              </a:rPr>
            </a:br>
            <a:r>
              <a:rPr lang="cs-CZ" b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>
                <a:solidFill>
                  <a:schemeClr val="accent3"/>
                </a:solidFill>
              </a:rPr>
              <a:t>utm_campaign=</a:t>
            </a:r>
            <a:r>
              <a:rPr lang="cs-CZ" i="1" dirty="0">
                <a:solidFill>
                  <a:srgbClr val="C0504D"/>
                </a:solidFill>
              </a:rPr>
              <a:t>2018-6-20</a:t>
            </a:r>
            <a:br>
              <a:rPr lang="cs-CZ" i="1" dirty="0">
                <a:solidFill>
                  <a:srgbClr val="C0504D"/>
                </a:solidFill>
              </a:rPr>
            </a:br>
            <a:r>
              <a:rPr lang="cs-CZ" i="1" dirty="0">
                <a:solidFill>
                  <a:srgbClr val="C0504D"/>
                </a:solidFill>
              </a:rPr>
              <a:t>            </a:t>
            </a:r>
            <a:r>
              <a:rPr lang="en-US" dirty="0">
                <a:solidFill>
                  <a:schemeClr val="accent3"/>
                </a:solidFill>
              </a:rPr>
              <a:t>&amp;</a:t>
            </a:r>
            <a:r>
              <a:rPr lang="cs-CZ" dirty="0" err="1">
                <a:solidFill>
                  <a:schemeClr val="accent3"/>
                </a:solidFill>
              </a:rPr>
              <a:t>utm_content</a:t>
            </a:r>
            <a:r>
              <a:rPr lang="cs-CZ" dirty="0">
                <a:solidFill>
                  <a:schemeClr val="accent3"/>
                </a:solidFill>
              </a:rPr>
              <a:t>=</a:t>
            </a:r>
            <a:r>
              <a:rPr lang="cs-CZ" i="1" dirty="0">
                <a:solidFill>
                  <a:srgbClr val="C0504D"/>
                </a:solidFill>
              </a:rPr>
              <a:t>ga-course</a:t>
            </a:r>
          </a:p>
          <a:p>
            <a:pPr marL="2917825" lvl="1" indent="-2406650">
              <a:buNone/>
            </a:pPr>
            <a:r>
              <a:rPr lang="en-US" dirty="0">
                <a:solidFill>
                  <a:schemeClr val="accent3"/>
                </a:solidFill>
              </a:rPr>
              <a:t>                                                  </a:t>
            </a:r>
            <a:endParaRPr lang="cs-CZ" i="1" dirty="0">
              <a:solidFill>
                <a:srgbClr val="C0504D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lvl="0"/>
            <a:endParaRPr lang="en-US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B925561-384E-7643-BF40-23ECDE7AEDC7}"/>
              </a:ext>
            </a:extLst>
          </p:cNvPr>
          <p:cNvSpPr txBox="1">
            <a:spLocks/>
          </p:cNvSpPr>
          <p:nvPr/>
        </p:nvSpPr>
        <p:spPr>
          <a:xfrm>
            <a:off x="879376" y="12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Newsletter</a:t>
            </a:r>
          </a:p>
        </p:txBody>
      </p:sp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50812086-2B56-1A46-84DD-588E1A5C53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838626"/>
              </p:ext>
            </p:extLst>
          </p:nvPr>
        </p:nvGraphicFramePr>
        <p:xfrm>
          <a:off x="1714682" y="2108548"/>
          <a:ext cx="8418873" cy="2116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836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75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7418">
                  <a:extLst>
                    <a:ext uri="{9D8B030D-6E8A-4147-A177-3AD203B41FA5}">
                      <a16:colId xmlns:a16="http://schemas.microsoft.com/office/drawing/2014/main" val="3071470753"/>
                    </a:ext>
                  </a:extLst>
                </a:gridCol>
              </a:tblGrid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Domain, ad platform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newsletter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type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email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utm_campaign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Campaign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2018-6-20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utm_content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detail (creative,</a:t>
                      </a:r>
                      <a:r>
                        <a:rPr lang="en-US" sz="1800" baseline="0" dirty="0"/>
                        <a:t> banner size)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ga-course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utm_term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3" name="Přímá spojovací šipka 12">
            <a:extLst>
              <a:ext uri="{FF2B5EF4-FFF2-40B4-BE49-F238E27FC236}">
                <a16:creationId xmlns:a16="http://schemas.microsoft.com/office/drawing/2014/main" id="{68E0588B-F156-A64A-B3B1-344D79F6C995}"/>
              </a:ext>
            </a:extLst>
          </p:cNvPr>
          <p:cNvCxnSpPr/>
          <p:nvPr/>
        </p:nvCxnSpPr>
        <p:spPr>
          <a:xfrm>
            <a:off x="3382029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Přímá spojovací šipka 13">
            <a:extLst>
              <a:ext uri="{FF2B5EF4-FFF2-40B4-BE49-F238E27FC236}">
                <a16:creationId xmlns:a16="http://schemas.microsoft.com/office/drawing/2014/main" id="{B8067355-9829-684F-A50E-D95AF3F1E0B9}"/>
              </a:ext>
            </a:extLst>
          </p:cNvPr>
          <p:cNvCxnSpPr/>
          <p:nvPr/>
        </p:nvCxnSpPr>
        <p:spPr>
          <a:xfrm>
            <a:off x="3382029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ovací šipka 14">
            <a:extLst>
              <a:ext uri="{FF2B5EF4-FFF2-40B4-BE49-F238E27FC236}">
                <a16:creationId xmlns:a16="http://schemas.microsoft.com/office/drawing/2014/main" id="{A128CAD6-CE3C-0D4F-AD1A-B634BA28BAA7}"/>
              </a:ext>
            </a:extLst>
          </p:cNvPr>
          <p:cNvCxnSpPr/>
          <p:nvPr/>
        </p:nvCxnSpPr>
        <p:spPr>
          <a:xfrm>
            <a:off x="3382029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Přímá spojovací šipka 15">
            <a:extLst>
              <a:ext uri="{FF2B5EF4-FFF2-40B4-BE49-F238E27FC236}">
                <a16:creationId xmlns:a16="http://schemas.microsoft.com/office/drawing/2014/main" id="{4FB62AA7-9A54-4E42-AF86-80984F765824}"/>
              </a:ext>
            </a:extLst>
          </p:cNvPr>
          <p:cNvCxnSpPr/>
          <p:nvPr/>
        </p:nvCxnSpPr>
        <p:spPr>
          <a:xfrm>
            <a:off x="3396643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0B5F1BC6-5622-CC4A-9A88-C9D57E90E170}"/>
              </a:ext>
            </a:extLst>
          </p:cNvPr>
          <p:cNvCxnSpPr/>
          <p:nvPr/>
        </p:nvCxnSpPr>
        <p:spPr>
          <a:xfrm>
            <a:off x="3396643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Přímá spojovací šipka 17">
            <a:extLst>
              <a:ext uri="{FF2B5EF4-FFF2-40B4-BE49-F238E27FC236}">
                <a16:creationId xmlns:a16="http://schemas.microsoft.com/office/drawing/2014/main" id="{6BCB48D0-6443-EA44-AD57-47A9693C18F1}"/>
              </a:ext>
            </a:extLst>
          </p:cNvPr>
          <p:cNvCxnSpPr/>
          <p:nvPr/>
        </p:nvCxnSpPr>
        <p:spPr>
          <a:xfrm>
            <a:off x="7091821" y="232984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Přímá spojovací šipka 18">
            <a:extLst>
              <a:ext uri="{FF2B5EF4-FFF2-40B4-BE49-F238E27FC236}">
                <a16:creationId xmlns:a16="http://schemas.microsoft.com/office/drawing/2014/main" id="{9248BD42-5328-9C4C-91CC-34F6DE83E708}"/>
              </a:ext>
            </a:extLst>
          </p:cNvPr>
          <p:cNvCxnSpPr/>
          <p:nvPr/>
        </p:nvCxnSpPr>
        <p:spPr>
          <a:xfrm>
            <a:off x="7091821" y="273276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Přímá spojovací šipka 19">
            <a:extLst>
              <a:ext uri="{FF2B5EF4-FFF2-40B4-BE49-F238E27FC236}">
                <a16:creationId xmlns:a16="http://schemas.microsoft.com/office/drawing/2014/main" id="{0F49B6A0-4335-D04E-83CC-D581650710E4}"/>
              </a:ext>
            </a:extLst>
          </p:cNvPr>
          <p:cNvCxnSpPr/>
          <p:nvPr/>
        </p:nvCxnSpPr>
        <p:spPr>
          <a:xfrm>
            <a:off x="7091821" y="316905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Přímá spojovací šipka 20">
            <a:extLst>
              <a:ext uri="{FF2B5EF4-FFF2-40B4-BE49-F238E27FC236}">
                <a16:creationId xmlns:a16="http://schemas.microsoft.com/office/drawing/2014/main" id="{C2F105CC-83C4-774C-9F0D-0B3179D49A72}"/>
              </a:ext>
            </a:extLst>
          </p:cNvPr>
          <p:cNvCxnSpPr/>
          <p:nvPr/>
        </p:nvCxnSpPr>
        <p:spPr>
          <a:xfrm>
            <a:off x="7106435" y="3609583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Přímá spojovací šipka 21">
            <a:extLst>
              <a:ext uri="{FF2B5EF4-FFF2-40B4-BE49-F238E27FC236}">
                <a16:creationId xmlns:a16="http://schemas.microsoft.com/office/drawing/2014/main" id="{9938B62C-3F80-B146-95D5-0361707D27E4}"/>
              </a:ext>
            </a:extLst>
          </p:cNvPr>
          <p:cNvCxnSpPr/>
          <p:nvPr/>
        </p:nvCxnSpPr>
        <p:spPr>
          <a:xfrm>
            <a:off x="7106435" y="402294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4168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xmlns:p14="http://schemas.microsoft.com/office/powerpoint/2010/main" spd="slow" advTm="4454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1">
            <a:extLst>
              <a:ext uri="{FF2B5EF4-FFF2-40B4-BE49-F238E27FC236}">
                <a16:creationId xmlns:a16="http://schemas.microsoft.com/office/drawing/2014/main" id="{7B925561-384E-7643-BF40-23ECDE7AEDC7}"/>
              </a:ext>
            </a:extLst>
          </p:cNvPr>
          <p:cNvSpPr txBox="1">
            <a:spLocks/>
          </p:cNvSpPr>
          <p:nvPr/>
        </p:nvSpPr>
        <p:spPr>
          <a:xfrm>
            <a:off x="879376" y="122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Dos and don</a:t>
            </a:r>
            <a:r>
              <a:rPr lang="cs-CZ" dirty="0"/>
              <a:t>‘</a:t>
            </a:r>
            <a:r>
              <a:rPr lang="cs-CZ" dirty="0" err="1"/>
              <a:t>ts</a:t>
            </a:r>
            <a:endParaRPr lang="en-GB" dirty="0"/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F257F7C9-D42B-0246-BCD3-30CF3E3675EE}"/>
              </a:ext>
            </a:extLst>
          </p:cNvPr>
          <p:cNvSpPr txBox="1"/>
          <p:nvPr/>
        </p:nvSpPr>
        <p:spPr>
          <a:xfrm>
            <a:off x="1014608" y="1716066"/>
            <a:ext cx="864295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sz="2800" dirty="0" err="1"/>
              <a:t>Don‘t</a:t>
            </a:r>
            <a:r>
              <a:rPr lang="cs-CZ" sz="2800" dirty="0"/>
              <a:t> use </a:t>
            </a:r>
            <a:r>
              <a:rPr lang="cs-CZ" sz="2800" dirty="0" err="1"/>
              <a:t>diacritics</a:t>
            </a:r>
            <a:endParaRPr lang="cs-CZ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sz="2800" dirty="0"/>
              <a:t>Use </a:t>
            </a:r>
            <a:r>
              <a:rPr lang="cs-CZ" sz="2800" dirty="0" err="1"/>
              <a:t>them</a:t>
            </a:r>
            <a:r>
              <a:rPr lang="cs-CZ" sz="2800" dirty="0"/>
              <a:t> </a:t>
            </a:r>
            <a:r>
              <a:rPr lang="cs-CZ" sz="2800" dirty="0" err="1"/>
              <a:t>consistently</a:t>
            </a:r>
            <a:endParaRPr lang="cs-CZ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sz="2800" dirty="0"/>
              <a:t>Use „+“ </a:t>
            </a:r>
            <a:r>
              <a:rPr lang="cs-CZ" sz="2800" dirty="0" err="1"/>
              <a:t>if</a:t>
            </a:r>
            <a:r>
              <a:rPr lang="cs-CZ" sz="2800" dirty="0"/>
              <a:t> </a:t>
            </a:r>
            <a:r>
              <a:rPr lang="cs-CZ" sz="2800" dirty="0" err="1"/>
              <a:t>you</a:t>
            </a:r>
            <a:r>
              <a:rPr lang="cs-CZ" sz="2800" dirty="0"/>
              <a:t> </a:t>
            </a:r>
            <a:r>
              <a:rPr lang="cs-CZ" sz="2800" dirty="0" err="1"/>
              <a:t>want</a:t>
            </a:r>
            <a:r>
              <a:rPr lang="cs-CZ" sz="2800" dirty="0"/>
              <a:t> to </a:t>
            </a:r>
            <a:r>
              <a:rPr lang="cs-CZ" sz="2800" dirty="0" err="1"/>
              <a:t>have</a:t>
            </a:r>
            <a:r>
              <a:rPr lang="cs-CZ" sz="2800" dirty="0"/>
              <a:t> a </a:t>
            </a:r>
            <a:r>
              <a:rPr lang="cs-CZ" sz="2800" dirty="0" err="1"/>
              <a:t>blank</a:t>
            </a:r>
            <a:r>
              <a:rPr lang="cs-CZ" sz="2800" dirty="0"/>
              <a:t> </a:t>
            </a:r>
            <a:r>
              <a:rPr lang="cs-CZ" sz="2800" dirty="0" err="1"/>
              <a:t>space</a:t>
            </a:r>
            <a:endParaRPr lang="cs-CZ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sz="2800" dirty="0" err="1"/>
              <a:t>Don‘t</a:t>
            </a:r>
            <a:r>
              <a:rPr lang="cs-CZ" sz="2800" dirty="0"/>
              <a:t> </a:t>
            </a:r>
            <a:r>
              <a:rPr lang="cs-CZ" sz="2800" dirty="0" err="1"/>
              <a:t>leave</a:t>
            </a:r>
            <a:r>
              <a:rPr lang="cs-CZ" sz="2800" dirty="0"/>
              <a:t> </a:t>
            </a:r>
            <a:r>
              <a:rPr lang="cs-CZ" sz="2800" dirty="0" err="1"/>
              <a:t>it</a:t>
            </a:r>
            <a:r>
              <a:rPr lang="cs-CZ" sz="2800" dirty="0"/>
              <a:t> </a:t>
            </a:r>
            <a:r>
              <a:rPr lang="cs-CZ" sz="2800" dirty="0" err="1"/>
              <a:t>emtpy</a:t>
            </a:r>
            <a:r>
              <a:rPr lang="cs-CZ" sz="2800" dirty="0"/>
              <a:t> (utm_medium=)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sz="2800" dirty="0"/>
              <a:t>Use </a:t>
            </a:r>
            <a:r>
              <a:rPr lang="cs-CZ" sz="2800" dirty="0" err="1"/>
              <a:t>only</a:t>
            </a:r>
            <a:r>
              <a:rPr lang="cs-CZ" sz="2800" dirty="0"/>
              <a:t> </a:t>
            </a:r>
            <a:r>
              <a:rPr lang="cs-CZ" sz="2800" dirty="0" err="1"/>
              <a:t>small</a:t>
            </a:r>
            <a:r>
              <a:rPr lang="cs-CZ" sz="2800" dirty="0"/>
              <a:t> </a:t>
            </a:r>
            <a:r>
              <a:rPr lang="cs-CZ" sz="2800" dirty="0" err="1"/>
              <a:t>letters</a:t>
            </a:r>
            <a:endParaRPr lang="cs-CZ" sz="2800" dirty="0"/>
          </a:p>
          <a:p>
            <a:pPr marL="457200" indent="-457200">
              <a:buFontTx/>
              <a:buChar char="-"/>
            </a:pPr>
            <a:endParaRPr lang="cs-CZ" sz="2800" dirty="0"/>
          </a:p>
          <a:p>
            <a:endParaRPr lang="cs-CZ" sz="2800" dirty="0"/>
          </a:p>
          <a:p>
            <a:endParaRPr lang="cs-CZ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123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40"/>
    </mc:Choice>
    <mc:Fallback xmlns="">
      <p:transition xmlns:p14="http://schemas.microsoft.com/office/powerpoint/2010/main" spd="slow" advTm="4454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aoblený obdélník 3">
            <a:extLst>
              <a:ext uri="{FF2B5EF4-FFF2-40B4-BE49-F238E27FC236}">
                <a16:creationId xmlns:a16="http://schemas.microsoft.com/office/drawing/2014/main" id="{78B6EF72-DBB3-AC46-B8FE-FDFBE743DFC7}"/>
              </a:ext>
            </a:extLst>
          </p:cNvPr>
          <p:cNvSpPr/>
          <p:nvPr/>
        </p:nvSpPr>
        <p:spPr>
          <a:xfrm>
            <a:off x="501042" y="425884"/>
            <a:ext cx="2993720" cy="77661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D4F4DD2E-597E-3448-A713-72575F733226}"/>
              </a:ext>
            </a:extLst>
          </p:cNvPr>
          <p:cNvSpPr txBox="1"/>
          <p:nvPr/>
        </p:nvSpPr>
        <p:spPr>
          <a:xfrm>
            <a:off x="858033" y="629525"/>
            <a:ext cx="2279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Tracking</a:t>
            </a:r>
            <a:r>
              <a:rPr lang="cs-CZ" dirty="0"/>
              <a:t> </a:t>
            </a:r>
            <a:r>
              <a:rPr lang="cs-CZ" dirty="0" err="1"/>
              <a:t>code</a:t>
            </a:r>
            <a:r>
              <a:rPr lang="cs-CZ" dirty="0"/>
              <a:t> </a:t>
            </a:r>
            <a:r>
              <a:rPr lang="cs-CZ" dirty="0" err="1"/>
              <a:t>loading</a:t>
            </a:r>
            <a:endParaRPr lang="cs-CZ" dirty="0"/>
          </a:p>
        </p:txBody>
      </p:sp>
      <p:sp>
        <p:nvSpPr>
          <p:cNvPr id="7" name="Kosočtverec 6">
            <a:extLst>
              <a:ext uri="{FF2B5EF4-FFF2-40B4-BE49-F238E27FC236}">
                <a16:creationId xmlns:a16="http://schemas.microsoft.com/office/drawing/2014/main" id="{E086173A-9A49-8348-9E9A-A4A429B3CC37}"/>
              </a:ext>
            </a:extLst>
          </p:cNvPr>
          <p:cNvSpPr/>
          <p:nvPr/>
        </p:nvSpPr>
        <p:spPr>
          <a:xfrm>
            <a:off x="3275556" y="1653436"/>
            <a:ext cx="1816274" cy="1816274"/>
          </a:xfrm>
          <a:prstGeom prst="diamond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B05B1A99-1CA8-5B46-95A9-0BB063A6C6BE}"/>
              </a:ext>
            </a:extLst>
          </p:cNvPr>
          <p:cNvSpPr txBox="1"/>
          <p:nvPr/>
        </p:nvSpPr>
        <p:spPr>
          <a:xfrm>
            <a:off x="3535471" y="2099908"/>
            <a:ext cx="1296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Are </a:t>
            </a:r>
            <a:r>
              <a:rPr lang="cs-CZ" dirty="0" err="1"/>
              <a:t>UTMs</a:t>
            </a:r>
            <a:r>
              <a:rPr lang="cs-CZ" dirty="0"/>
              <a:t> </a:t>
            </a:r>
            <a:r>
              <a:rPr lang="cs-CZ" dirty="0" err="1"/>
              <a:t>or</a:t>
            </a:r>
            <a:r>
              <a:rPr lang="cs-CZ" dirty="0"/>
              <a:t> </a:t>
            </a:r>
            <a:r>
              <a:rPr lang="cs-CZ" dirty="0" err="1"/>
              <a:t>gclid</a:t>
            </a:r>
            <a:r>
              <a:rPr lang="cs-CZ" dirty="0"/>
              <a:t> in URL?</a:t>
            </a:r>
          </a:p>
        </p:txBody>
      </p:sp>
      <p:cxnSp>
        <p:nvCxnSpPr>
          <p:cNvPr id="11" name="Zakřivená spojnice 10">
            <a:extLst>
              <a:ext uri="{FF2B5EF4-FFF2-40B4-BE49-F238E27FC236}">
                <a16:creationId xmlns:a16="http://schemas.microsoft.com/office/drawing/2014/main" id="{3FABA9AE-8681-1F45-BF1A-82CEE130583A}"/>
              </a:ext>
            </a:extLst>
          </p:cNvPr>
          <p:cNvCxnSpPr>
            <a:cxnSpLocks/>
          </p:cNvCxnSpPr>
          <p:nvPr/>
        </p:nvCxnSpPr>
        <p:spPr>
          <a:xfrm>
            <a:off x="3510419" y="1152394"/>
            <a:ext cx="648222" cy="45093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Obdélník 12">
            <a:extLst>
              <a:ext uri="{FF2B5EF4-FFF2-40B4-BE49-F238E27FC236}">
                <a16:creationId xmlns:a16="http://schemas.microsoft.com/office/drawing/2014/main" id="{E5892BC4-DD5B-E748-A56B-2D216FB10F62}"/>
              </a:ext>
            </a:extLst>
          </p:cNvPr>
          <p:cNvSpPr/>
          <p:nvPr/>
        </p:nvSpPr>
        <p:spPr>
          <a:xfrm>
            <a:off x="6767188" y="482560"/>
            <a:ext cx="3031298" cy="14995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FFB6373A-DFF5-F84D-A938-5F3A75A980DB}"/>
              </a:ext>
            </a:extLst>
          </p:cNvPr>
          <p:cNvSpPr txBox="1"/>
          <p:nvPr/>
        </p:nvSpPr>
        <p:spPr>
          <a:xfrm>
            <a:off x="6767189" y="504760"/>
            <a:ext cx="1089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source </a:t>
            </a:r>
          </a:p>
          <a:p>
            <a:r>
              <a:rPr lang="cs-CZ" dirty="0"/>
              <a:t>medium</a:t>
            </a:r>
          </a:p>
          <a:p>
            <a:r>
              <a:rPr lang="cs-CZ" dirty="0" err="1"/>
              <a:t>campaign</a:t>
            </a:r>
            <a:endParaRPr lang="cs-CZ" dirty="0"/>
          </a:p>
          <a:p>
            <a:r>
              <a:rPr lang="cs-CZ" dirty="0" err="1"/>
              <a:t>content</a:t>
            </a:r>
            <a:endParaRPr lang="cs-CZ" dirty="0"/>
          </a:p>
          <a:p>
            <a:r>
              <a:rPr lang="cs-CZ" dirty="0"/>
              <a:t>term</a:t>
            </a: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B80C4B16-42CC-1A46-955B-9ED162DC154E}"/>
              </a:ext>
            </a:extLst>
          </p:cNvPr>
          <p:cNvSpPr txBox="1"/>
          <p:nvPr/>
        </p:nvSpPr>
        <p:spPr>
          <a:xfrm>
            <a:off x="8210809" y="504760"/>
            <a:ext cx="170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utm_source </a:t>
            </a:r>
          </a:p>
          <a:p>
            <a:r>
              <a:rPr lang="cs-CZ" dirty="0"/>
              <a:t>utm_medium</a:t>
            </a:r>
          </a:p>
          <a:p>
            <a:r>
              <a:rPr lang="cs-CZ" dirty="0"/>
              <a:t>utm_campaign</a:t>
            </a:r>
          </a:p>
          <a:p>
            <a:r>
              <a:rPr lang="cs-CZ" dirty="0" err="1"/>
              <a:t>utm_content</a:t>
            </a:r>
            <a:endParaRPr lang="cs-CZ" dirty="0"/>
          </a:p>
          <a:p>
            <a:r>
              <a:rPr lang="cs-CZ" dirty="0" err="1"/>
              <a:t>utm_term</a:t>
            </a:r>
            <a:endParaRPr lang="cs-CZ" dirty="0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F2AF2281-2D7B-F049-90F0-11F415E58512}"/>
              </a:ext>
            </a:extLst>
          </p:cNvPr>
          <p:cNvSpPr txBox="1"/>
          <p:nvPr/>
        </p:nvSpPr>
        <p:spPr>
          <a:xfrm>
            <a:off x="7888260" y="482560"/>
            <a:ext cx="322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</p:txBody>
      </p:sp>
      <p:cxnSp>
        <p:nvCxnSpPr>
          <p:cNvPr id="17" name="Zakřivená spojnice 16">
            <a:extLst>
              <a:ext uri="{FF2B5EF4-FFF2-40B4-BE49-F238E27FC236}">
                <a16:creationId xmlns:a16="http://schemas.microsoft.com/office/drawing/2014/main" id="{444D6545-1D2C-0C4C-8F80-E351D46B1C44}"/>
              </a:ext>
            </a:extLst>
          </p:cNvPr>
          <p:cNvCxnSpPr>
            <a:cxnSpLocks/>
          </p:cNvCxnSpPr>
          <p:nvPr/>
        </p:nvCxnSpPr>
        <p:spPr>
          <a:xfrm flipV="1">
            <a:off x="5129408" y="1959888"/>
            <a:ext cx="1606473" cy="6124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032FEEAF-9D5B-2848-802E-5765DA850304}"/>
              </a:ext>
            </a:extLst>
          </p:cNvPr>
          <p:cNvSpPr txBox="1"/>
          <p:nvPr/>
        </p:nvSpPr>
        <p:spPr>
          <a:xfrm>
            <a:off x="5518236" y="1896762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00B050"/>
                </a:solidFill>
              </a:rPr>
              <a:t>YES</a:t>
            </a:r>
          </a:p>
        </p:txBody>
      </p:sp>
      <p:sp>
        <p:nvSpPr>
          <p:cNvPr id="21" name="Kosočtverec 20">
            <a:extLst>
              <a:ext uri="{FF2B5EF4-FFF2-40B4-BE49-F238E27FC236}">
                <a16:creationId xmlns:a16="http://schemas.microsoft.com/office/drawing/2014/main" id="{E7BADEE6-FB6A-8342-8005-8D4C00EB587E}"/>
              </a:ext>
            </a:extLst>
          </p:cNvPr>
          <p:cNvSpPr/>
          <p:nvPr/>
        </p:nvSpPr>
        <p:spPr>
          <a:xfrm>
            <a:off x="3015641" y="4730808"/>
            <a:ext cx="1816274" cy="1816274"/>
          </a:xfrm>
          <a:prstGeom prst="diamond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A792BDBC-C76C-8C46-A6E9-D97EB684E4B9}"/>
              </a:ext>
            </a:extLst>
          </p:cNvPr>
          <p:cNvSpPr txBox="1"/>
          <p:nvPr/>
        </p:nvSpPr>
        <p:spPr>
          <a:xfrm>
            <a:off x="3275556" y="5177280"/>
            <a:ext cx="1296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there</a:t>
            </a:r>
            <a:r>
              <a:rPr lang="cs-CZ" dirty="0"/>
              <a:t> a </a:t>
            </a:r>
            <a:r>
              <a:rPr lang="cs-CZ" dirty="0" err="1"/>
              <a:t>referring</a:t>
            </a:r>
            <a:r>
              <a:rPr lang="cs-CZ" dirty="0"/>
              <a:t> </a:t>
            </a:r>
            <a:r>
              <a:rPr lang="cs-CZ" dirty="0" err="1"/>
              <a:t>domain</a:t>
            </a:r>
            <a:r>
              <a:rPr lang="cs-CZ" dirty="0"/>
              <a:t>?</a:t>
            </a:r>
          </a:p>
        </p:txBody>
      </p:sp>
      <p:sp>
        <p:nvSpPr>
          <p:cNvPr id="27" name="TextovéPole 26">
            <a:extLst>
              <a:ext uri="{FF2B5EF4-FFF2-40B4-BE49-F238E27FC236}">
                <a16:creationId xmlns:a16="http://schemas.microsoft.com/office/drawing/2014/main" id="{1106A26B-CA8B-C246-A29A-C128F95DBA70}"/>
              </a:ext>
            </a:extLst>
          </p:cNvPr>
          <p:cNvSpPr txBox="1"/>
          <p:nvPr/>
        </p:nvSpPr>
        <p:spPr>
          <a:xfrm>
            <a:off x="3675862" y="3801165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28" name="Obdélník 27">
            <a:extLst>
              <a:ext uri="{FF2B5EF4-FFF2-40B4-BE49-F238E27FC236}">
                <a16:creationId xmlns:a16="http://schemas.microsoft.com/office/drawing/2014/main" id="{57EA169C-7832-DF4D-8081-E271E54C90B3}"/>
              </a:ext>
            </a:extLst>
          </p:cNvPr>
          <p:cNvSpPr/>
          <p:nvPr/>
        </p:nvSpPr>
        <p:spPr>
          <a:xfrm>
            <a:off x="88728" y="3231279"/>
            <a:ext cx="3031298" cy="14995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TextovéPole 28">
            <a:extLst>
              <a:ext uri="{FF2B5EF4-FFF2-40B4-BE49-F238E27FC236}">
                <a16:creationId xmlns:a16="http://schemas.microsoft.com/office/drawing/2014/main" id="{F72653CA-8D72-5947-BFC6-C7F5DECB8E4F}"/>
              </a:ext>
            </a:extLst>
          </p:cNvPr>
          <p:cNvSpPr txBox="1"/>
          <p:nvPr/>
        </p:nvSpPr>
        <p:spPr>
          <a:xfrm>
            <a:off x="88729" y="3253479"/>
            <a:ext cx="1089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source </a:t>
            </a:r>
          </a:p>
          <a:p>
            <a:r>
              <a:rPr lang="cs-CZ" dirty="0"/>
              <a:t>medium</a:t>
            </a:r>
          </a:p>
          <a:p>
            <a:r>
              <a:rPr lang="cs-CZ" dirty="0" err="1"/>
              <a:t>campaign</a:t>
            </a:r>
            <a:endParaRPr lang="cs-CZ" dirty="0"/>
          </a:p>
          <a:p>
            <a:r>
              <a:rPr lang="cs-CZ" dirty="0" err="1"/>
              <a:t>content</a:t>
            </a:r>
            <a:endParaRPr lang="cs-CZ" dirty="0"/>
          </a:p>
          <a:p>
            <a:r>
              <a:rPr lang="cs-CZ" dirty="0"/>
              <a:t>term</a:t>
            </a:r>
          </a:p>
        </p:txBody>
      </p:sp>
      <p:sp>
        <p:nvSpPr>
          <p:cNvPr id="30" name="TextovéPole 29">
            <a:extLst>
              <a:ext uri="{FF2B5EF4-FFF2-40B4-BE49-F238E27FC236}">
                <a16:creationId xmlns:a16="http://schemas.microsoft.com/office/drawing/2014/main" id="{1FD43918-E5BC-394B-B999-CD04129B2644}"/>
              </a:ext>
            </a:extLst>
          </p:cNvPr>
          <p:cNvSpPr txBox="1"/>
          <p:nvPr/>
        </p:nvSpPr>
        <p:spPr>
          <a:xfrm>
            <a:off x="1532349" y="3253479"/>
            <a:ext cx="170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(direct) </a:t>
            </a:r>
          </a:p>
          <a:p>
            <a:r>
              <a:rPr lang="cs-CZ" dirty="0"/>
              <a:t>(</a:t>
            </a:r>
            <a:r>
              <a:rPr lang="cs-CZ" dirty="0" err="1"/>
              <a:t>none</a:t>
            </a:r>
            <a:r>
              <a:rPr lang="cs-CZ" dirty="0"/>
              <a:t>)</a:t>
            </a:r>
          </a:p>
          <a:p>
            <a:r>
              <a:rPr lang="cs-CZ" dirty="0"/>
              <a:t>(not set)</a:t>
            </a:r>
          </a:p>
          <a:p>
            <a:r>
              <a:rPr lang="cs-CZ" dirty="0"/>
              <a:t>(not set) </a:t>
            </a:r>
          </a:p>
          <a:p>
            <a:r>
              <a:rPr lang="cs-CZ" dirty="0"/>
              <a:t>(not set)</a:t>
            </a:r>
          </a:p>
        </p:txBody>
      </p:sp>
      <p:sp>
        <p:nvSpPr>
          <p:cNvPr id="31" name="TextovéPole 30">
            <a:extLst>
              <a:ext uri="{FF2B5EF4-FFF2-40B4-BE49-F238E27FC236}">
                <a16:creationId xmlns:a16="http://schemas.microsoft.com/office/drawing/2014/main" id="{99772B59-4C00-CC48-A702-18AC6B2E0CDC}"/>
              </a:ext>
            </a:extLst>
          </p:cNvPr>
          <p:cNvSpPr txBox="1"/>
          <p:nvPr/>
        </p:nvSpPr>
        <p:spPr>
          <a:xfrm>
            <a:off x="1209800" y="3231279"/>
            <a:ext cx="322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</p:txBody>
      </p:sp>
      <p:sp>
        <p:nvSpPr>
          <p:cNvPr id="32" name="Kosočtverec 31">
            <a:extLst>
              <a:ext uri="{FF2B5EF4-FFF2-40B4-BE49-F238E27FC236}">
                <a16:creationId xmlns:a16="http://schemas.microsoft.com/office/drawing/2014/main" id="{21F2DBDD-5954-3941-BEF9-88EEBF3A4B01}"/>
              </a:ext>
            </a:extLst>
          </p:cNvPr>
          <p:cNvSpPr/>
          <p:nvPr/>
        </p:nvSpPr>
        <p:spPr>
          <a:xfrm>
            <a:off x="5972823" y="2754516"/>
            <a:ext cx="1816274" cy="1816274"/>
          </a:xfrm>
          <a:prstGeom prst="diamond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3" name="TextovéPole 32">
            <a:extLst>
              <a:ext uri="{FF2B5EF4-FFF2-40B4-BE49-F238E27FC236}">
                <a16:creationId xmlns:a16="http://schemas.microsoft.com/office/drawing/2014/main" id="{9F7267AB-B39D-5D49-A5DE-23DB9EBD0BB8}"/>
              </a:ext>
            </a:extLst>
          </p:cNvPr>
          <p:cNvSpPr txBox="1"/>
          <p:nvPr/>
        </p:nvSpPr>
        <p:spPr>
          <a:xfrm>
            <a:off x="6232738" y="3371237"/>
            <a:ext cx="129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Is</a:t>
            </a:r>
            <a:r>
              <a:rPr lang="cs-CZ" dirty="0"/>
              <a:t> </a:t>
            </a:r>
            <a:r>
              <a:rPr lang="cs-CZ" dirty="0" err="1"/>
              <a:t>it</a:t>
            </a:r>
            <a:r>
              <a:rPr lang="cs-CZ" dirty="0"/>
              <a:t> </a:t>
            </a:r>
            <a:r>
              <a:rPr lang="cs-CZ" dirty="0" err="1"/>
              <a:t>search</a:t>
            </a:r>
            <a:r>
              <a:rPr lang="cs-CZ" dirty="0"/>
              <a:t> a </a:t>
            </a:r>
            <a:r>
              <a:rPr lang="cs-CZ" dirty="0" err="1"/>
              <a:t>engine</a:t>
            </a:r>
            <a:r>
              <a:rPr lang="cs-CZ" dirty="0"/>
              <a:t>?</a:t>
            </a:r>
          </a:p>
        </p:txBody>
      </p:sp>
      <p:sp>
        <p:nvSpPr>
          <p:cNvPr id="34" name="Obdélník 33">
            <a:extLst>
              <a:ext uri="{FF2B5EF4-FFF2-40B4-BE49-F238E27FC236}">
                <a16:creationId xmlns:a16="http://schemas.microsoft.com/office/drawing/2014/main" id="{D86F769F-C897-EC4E-A870-818DA5D4410E}"/>
              </a:ext>
            </a:extLst>
          </p:cNvPr>
          <p:cNvSpPr/>
          <p:nvPr/>
        </p:nvSpPr>
        <p:spPr>
          <a:xfrm>
            <a:off x="8826673" y="2932268"/>
            <a:ext cx="3031298" cy="14995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5" name="TextovéPole 34">
            <a:extLst>
              <a:ext uri="{FF2B5EF4-FFF2-40B4-BE49-F238E27FC236}">
                <a16:creationId xmlns:a16="http://schemas.microsoft.com/office/drawing/2014/main" id="{02C7F87E-6341-5149-B1FD-6047A0D62CF2}"/>
              </a:ext>
            </a:extLst>
          </p:cNvPr>
          <p:cNvSpPr txBox="1"/>
          <p:nvPr/>
        </p:nvSpPr>
        <p:spPr>
          <a:xfrm>
            <a:off x="8826674" y="2954468"/>
            <a:ext cx="1089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source </a:t>
            </a:r>
          </a:p>
          <a:p>
            <a:r>
              <a:rPr lang="cs-CZ" dirty="0"/>
              <a:t>medium</a:t>
            </a:r>
          </a:p>
          <a:p>
            <a:r>
              <a:rPr lang="cs-CZ" dirty="0" err="1"/>
              <a:t>campaign</a:t>
            </a:r>
            <a:endParaRPr lang="cs-CZ" dirty="0"/>
          </a:p>
          <a:p>
            <a:r>
              <a:rPr lang="cs-CZ" dirty="0" err="1"/>
              <a:t>content</a:t>
            </a:r>
            <a:endParaRPr lang="cs-CZ" dirty="0"/>
          </a:p>
          <a:p>
            <a:r>
              <a:rPr lang="cs-CZ" dirty="0"/>
              <a:t>term</a:t>
            </a:r>
          </a:p>
        </p:txBody>
      </p:sp>
      <p:sp>
        <p:nvSpPr>
          <p:cNvPr id="36" name="TextovéPole 35">
            <a:extLst>
              <a:ext uri="{FF2B5EF4-FFF2-40B4-BE49-F238E27FC236}">
                <a16:creationId xmlns:a16="http://schemas.microsoft.com/office/drawing/2014/main" id="{BEEB5C6D-731D-1442-AD81-3E6FD76B73B9}"/>
              </a:ext>
            </a:extLst>
          </p:cNvPr>
          <p:cNvSpPr txBox="1"/>
          <p:nvPr/>
        </p:nvSpPr>
        <p:spPr>
          <a:xfrm>
            <a:off x="9947745" y="2932268"/>
            <a:ext cx="322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</p:txBody>
      </p:sp>
      <p:sp>
        <p:nvSpPr>
          <p:cNvPr id="40" name="TextovéPole 39">
            <a:extLst>
              <a:ext uri="{FF2B5EF4-FFF2-40B4-BE49-F238E27FC236}">
                <a16:creationId xmlns:a16="http://schemas.microsoft.com/office/drawing/2014/main" id="{88C1083E-48E3-6F45-A7E2-484EACAEFD95}"/>
              </a:ext>
            </a:extLst>
          </p:cNvPr>
          <p:cNvSpPr txBox="1"/>
          <p:nvPr/>
        </p:nvSpPr>
        <p:spPr>
          <a:xfrm>
            <a:off x="10342322" y="2910068"/>
            <a:ext cx="170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domain</a:t>
            </a:r>
            <a:r>
              <a:rPr lang="cs-CZ" dirty="0"/>
              <a:t> </a:t>
            </a:r>
            <a:r>
              <a:rPr lang="cs-CZ" dirty="0" err="1"/>
              <a:t>name</a:t>
            </a:r>
            <a:r>
              <a:rPr lang="cs-CZ" dirty="0"/>
              <a:t>  </a:t>
            </a:r>
          </a:p>
          <a:p>
            <a:r>
              <a:rPr lang="cs-CZ" dirty="0" err="1"/>
              <a:t>organic</a:t>
            </a:r>
            <a:endParaRPr lang="cs-CZ" dirty="0"/>
          </a:p>
          <a:p>
            <a:r>
              <a:rPr lang="cs-CZ" dirty="0"/>
              <a:t>(not set)</a:t>
            </a:r>
          </a:p>
          <a:p>
            <a:r>
              <a:rPr lang="cs-CZ" dirty="0"/>
              <a:t>(not set) </a:t>
            </a:r>
          </a:p>
          <a:p>
            <a:r>
              <a:rPr lang="cs-CZ" dirty="0" err="1"/>
              <a:t>keyword</a:t>
            </a:r>
            <a:endParaRPr lang="cs-CZ" dirty="0"/>
          </a:p>
        </p:txBody>
      </p:sp>
      <p:sp>
        <p:nvSpPr>
          <p:cNvPr id="41" name="Obdélník 40">
            <a:extLst>
              <a:ext uri="{FF2B5EF4-FFF2-40B4-BE49-F238E27FC236}">
                <a16:creationId xmlns:a16="http://schemas.microsoft.com/office/drawing/2014/main" id="{B973323C-527D-FB40-9A4B-C6C98D93EF6A}"/>
              </a:ext>
            </a:extLst>
          </p:cNvPr>
          <p:cNvSpPr/>
          <p:nvPr/>
        </p:nvSpPr>
        <p:spPr>
          <a:xfrm>
            <a:off x="7218122" y="5152940"/>
            <a:ext cx="3031298" cy="14995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2" name="TextovéPole 41">
            <a:extLst>
              <a:ext uri="{FF2B5EF4-FFF2-40B4-BE49-F238E27FC236}">
                <a16:creationId xmlns:a16="http://schemas.microsoft.com/office/drawing/2014/main" id="{59FCE56A-E649-7047-A5FE-D8F605585019}"/>
              </a:ext>
            </a:extLst>
          </p:cNvPr>
          <p:cNvSpPr txBox="1"/>
          <p:nvPr/>
        </p:nvSpPr>
        <p:spPr>
          <a:xfrm>
            <a:off x="7218123" y="5175140"/>
            <a:ext cx="1089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source </a:t>
            </a:r>
          </a:p>
          <a:p>
            <a:r>
              <a:rPr lang="cs-CZ" dirty="0"/>
              <a:t>medium</a:t>
            </a:r>
          </a:p>
          <a:p>
            <a:r>
              <a:rPr lang="cs-CZ" dirty="0" err="1"/>
              <a:t>campaign</a:t>
            </a:r>
            <a:endParaRPr lang="cs-CZ" dirty="0"/>
          </a:p>
          <a:p>
            <a:r>
              <a:rPr lang="cs-CZ" dirty="0" err="1"/>
              <a:t>content</a:t>
            </a:r>
            <a:endParaRPr lang="cs-CZ" dirty="0"/>
          </a:p>
          <a:p>
            <a:r>
              <a:rPr lang="cs-CZ" dirty="0"/>
              <a:t>term</a:t>
            </a:r>
          </a:p>
        </p:txBody>
      </p:sp>
      <p:sp>
        <p:nvSpPr>
          <p:cNvPr id="43" name="TextovéPole 42">
            <a:extLst>
              <a:ext uri="{FF2B5EF4-FFF2-40B4-BE49-F238E27FC236}">
                <a16:creationId xmlns:a16="http://schemas.microsoft.com/office/drawing/2014/main" id="{23E4C7A1-873D-634A-8247-D2BDCACB9A2F}"/>
              </a:ext>
            </a:extLst>
          </p:cNvPr>
          <p:cNvSpPr txBox="1"/>
          <p:nvPr/>
        </p:nvSpPr>
        <p:spPr>
          <a:xfrm>
            <a:off x="8339194" y="5152940"/>
            <a:ext cx="322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  <a:p>
            <a:r>
              <a:rPr lang="cs-CZ" dirty="0"/>
              <a:t>=</a:t>
            </a:r>
          </a:p>
        </p:txBody>
      </p:sp>
      <p:sp>
        <p:nvSpPr>
          <p:cNvPr id="44" name="TextovéPole 43">
            <a:extLst>
              <a:ext uri="{FF2B5EF4-FFF2-40B4-BE49-F238E27FC236}">
                <a16:creationId xmlns:a16="http://schemas.microsoft.com/office/drawing/2014/main" id="{3980A54D-802E-1D48-BE1D-FF0E71D57C46}"/>
              </a:ext>
            </a:extLst>
          </p:cNvPr>
          <p:cNvSpPr txBox="1"/>
          <p:nvPr/>
        </p:nvSpPr>
        <p:spPr>
          <a:xfrm>
            <a:off x="8826673" y="5164040"/>
            <a:ext cx="1705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/>
              <a:t>domain</a:t>
            </a:r>
            <a:r>
              <a:rPr lang="cs-CZ" dirty="0"/>
              <a:t> </a:t>
            </a:r>
            <a:r>
              <a:rPr lang="cs-CZ" dirty="0" err="1"/>
              <a:t>name</a:t>
            </a:r>
            <a:r>
              <a:rPr lang="cs-CZ" dirty="0"/>
              <a:t> </a:t>
            </a:r>
          </a:p>
          <a:p>
            <a:r>
              <a:rPr lang="cs-CZ" dirty="0" err="1"/>
              <a:t>referral</a:t>
            </a:r>
            <a:endParaRPr lang="cs-CZ" dirty="0"/>
          </a:p>
          <a:p>
            <a:r>
              <a:rPr lang="cs-CZ" dirty="0"/>
              <a:t>(not set)</a:t>
            </a:r>
          </a:p>
          <a:p>
            <a:r>
              <a:rPr lang="cs-CZ" dirty="0"/>
              <a:t>(not set) </a:t>
            </a:r>
          </a:p>
          <a:p>
            <a:r>
              <a:rPr lang="cs-CZ" dirty="0"/>
              <a:t>(not set)</a:t>
            </a:r>
          </a:p>
        </p:txBody>
      </p:sp>
      <p:cxnSp>
        <p:nvCxnSpPr>
          <p:cNvPr id="49" name="Zakřivená spojnice 48">
            <a:extLst>
              <a:ext uri="{FF2B5EF4-FFF2-40B4-BE49-F238E27FC236}">
                <a16:creationId xmlns:a16="http://schemas.microsoft.com/office/drawing/2014/main" id="{4472D02B-4A41-A141-AE27-234ADD338ADE}"/>
              </a:ext>
            </a:extLst>
          </p:cNvPr>
          <p:cNvCxnSpPr>
            <a:cxnSpLocks/>
            <a:stCxn id="7" idx="2"/>
            <a:endCxn id="21" idx="0"/>
          </p:cNvCxnSpPr>
          <p:nvPr/>
        </p:nvCxnSpPr>
        <p:spPr>
          <a:xfrm rot="5400000">
            <a:off x="3423187" y="3970302"/>
            <a:ext cx="1261098" cy="25991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Zakřivená spojnice 53">
            <a:extLst>
              <a:ext uri="{FF2B5EF4-FFF2-40B4-BE49-F238E27FC236}">
                <a16:creationId xmlns:a16="http://schemas.microsoft.com/office/drawing/2014/main" id="{EA4D0700-9994-1547-B085-204E18BA6841}"/>
              </a:ext>
            </a:extLst>
          </p:cNvPr>
          <p:cNvCxnSpPr>
            <a:cxnSpLocks/>
          </p:cNvCxnSpPr>
          <p:nvPr/>
        </p:nvCxnSpPr>
        <p:spPr>
          <a:xfrm rot="10800000">
            <a:off x="1427964" y="4753008"/>
            <a:ext cx="1587677" cy="868947"/>
          </a:xfrm>
          <a:prstGeom prst="curvedConnector3">
            <a:avLst>
              <a:gd name="adj1" fmla="val 5473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ovéPole 57">
            <a:extLst>
              <a:ext uri="{FF2B5EF4-FFF2-40B4-BE49-F238E27FC236}">
                <a16:creationId xmlns:a16="http://schemas.microsoft.com/office/drawing/2014/main" id="{75F01835-10B5-1C41-9228-BCA962ADA49D}"/>
              </a:ext>
            </a:extLst>
          </p:cNvPr>
          <p:cNvSpPr txBox="1"/>
          <p:nvPr/>
        </p:nvSpPr>
        <p:spPr>
          <a:xfrm>
            <a:off x="1758602" y="5176382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NO</a:t>
            </a:r>
          </a:p>
        </p:txBody>
      </p:sp>
      <p:cxnSp>
        <p:nvCxnSpPr>
          <p:cNvPr id="59" name="Zakřivená spojnice 58">
            <a:extLst>
              <a:ext uri="{FF2B5EF4-FFF2-40B4-BE49-F238E27FC236}">
                <a16:creationId xmlns:a16="http://schemas.microsoft.com/office/drawing/2014/main" id="{A6D60A2E-7A23-AA4C-9A7D-05C644ACB97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763878" y="4087618"/>
            <a:ext cx="1608926" cy="14937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ovéPole 61">
            <a:extLst>
              <a:ext uri="{FF2B5EF4-FFF2-40B4-BE49-F238E27FC236}">
                <a16:creationId xmlns:a16="http://schemas.microsoft.com/office/drawing/2014/main" id="{422BD338-E5EB-4547-A69F-9E1C7AF55E94}"/>
              </a:ext>
            </a:extLst>
          </p:cNvPr>
          <p:cNvSpPr txBox="1"/>
          <p:nvPr/>
        </p:nvSpPr>
        <p:spPr>
          <a:xfrm>
            <a:off x="5066515" y="4523941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00B050"/>
                </a:solidFill>
              </a:rPr>
              <a:t>YES</a:t>
            </a:r>
          </a:p>
        </p:txBody>
      </p:sp>
      <p:cxnSp>
        <p:nvCxnSpPr>
          <p:cNvPr id="63" name="Zakřivená spojnice 62">
            <a:extLst>
              <a:ext uri="{FF2B5EF4-FFF2-40B4-BE49-F238E27FC236}">
                <a16:creationId xmlns:a16="http://schemas.microsoft.com/office/drawing/2014/main" id="{54E771ED-B218-984E-85F8-F35BAA2048B3}"/>
              </a:ext>
            </a:extLst>
          </p:cNvPr>
          <p:cNvCxnSpPr>
            <a:cxnSpLocks/>
          </p:cNvCxnSpPr>
          <p:nvPr/>
        </p:nvCxnSpPr>
        <p:spPr>
          <a:xfrm>
            <a:off x="7763005" y="3662653"/>
            <a:ext cx="1032362" cy="5078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ovéPole 64">
            <a:extLst>
              <a:ext uri="{FF2B5EF4-FFF2-40B4-BE49-F238E27FC236}">
                <a16:creationId xmlns:a16="http://schemas.microsoft.com/office/drawing/2014/main" id="{8BAD171A-59FF-0B4E-8FCA-2BCB74B19C79}"/>
              </a:ext>
            </a:extLst>
          </p:cNvPr>
          <p:cNvSpPr txBox="1"/>
          <p:nvPr/>
        </p:nvSpPr>
        <p:spPr>
          <a:xfrm>
            <a:off x="8113200" y="3486266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00B050"/>
                </a:solidFill>
              </a:rPr>
              <a:t>YES</a:t>
            </a:r>
          </a:p>
        </p:txBody>
      </p:sp>
      <p:cxnSp>
        <p:nvCxnSpPr>
          <p:cNvPr id="66" name="Zakřivená spojnice 65">
            <a:extLst>
              <a:ext uri="{FF2B5EF4-FFF2-40B4-BE49-F238E27FC236}">
                <a16:creationId xmlns:a16="http://schemas.microsoft.com/office/drawing/2014/main" id="{1EDE0E1D-8539-DA4D-9E8D-8EFD51A80F99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6866342" y="4569270"/>
            <a:ext cx="1634126" cy="58367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ovéPole 67">
            <a:extLst>
              <a:ext uri="{FF2B5EF4-FFF2-40B4-BE49-F238E27FC236}">
                <a16:creationId xmlns:a16="http://schemas.microsoft.com/office/drawing/2014/main" id="{3880DEA3-F372-8D42-B375-1509E0C28B70}"/>
              </a:ext>
            </a:extLst>
          </p:cNvPr>
          <p:cNvSpPr txBox="1"/>
          <p:nvPr/>
        </p:nvSpPr>
        <p:spPr>
          <a:xfrm>
            <a:off x="7478287" y="4618588"/>
            <a:ext cx="537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rgbClr val="FF0000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28226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3" grpId="0" animBg="1"/>
      <p:bldP spid="14" grpId="0"/>
      <p:bldP spid="15" grpId="0"/>
      <p:bldP spid="16" grpId="0"/>
      <p:bldP spid="20" grpId="0"/>
      <p:bldP spid="21" grpId="0" animBg="1"/>
      <p:bldP spid="22" grpId="0"/>
      <p:bldP spid="27" grpId="0"/>
      <p:bldP spid="28" grpId="0" animBg="1"/>
      <p:bldP spid="29" grpId="0"/>
      <p:bldP spid="30" grpId="0"/>
      <p:bldP spid="31" grpId="0"/>
      <p:bldP spid="32" grpId="0" animBg="1"/>
      <p:bldP spid="33" grpId="0"/>
      <p:bldP spid="34" grpId="0" animBg="1"/>
      <p:bldP spid="35" grpId="0"/>
      <p:bldP spid="36" grpId="0"/>
      <p:bldP spid="40" grpId="0"/>
      <p:bldP spid="41" grpId="0" animBg="1"/>
      <p:bldP spid="42" grpId="0"/>
      <p:bldP spid="43" grpId="0"/>
      <p:bldP spid="44" grpId="0"/>
      <p:bldP spid="58" grpId="0"/>
      <p:bldP spid="62" grpId="0"/>
      <p:bldP spid="65" grpId="0"/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03F81D03-62CE-ED49-9C25-955D1D703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274167"/>
              </p:ext>
            </p:extLst>
          </p:nvPr>
        </p:nvGraphicFramePr>
        <p:xfrm>
          <a:off x="1798820" y="2661559"/>
          <a:ext cx="8814217" cy="2704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511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8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34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0820"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Date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/>
                        <a:t>Link type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Traffic</a:t>
                      </a:r>
                      <a:r>
                        <a:rPr lang="cs-CZ" sz="2200" dirty="0"/>
                        <a:t> source in Google Analytics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0820">
                <a:tc>
                  <a:txBody>
                    <a:bodyPr/>
                    <a:lstStyle/>
                    <a:p>
                      <a:pPr algn="r"/>
                      <a:r>
                        <a:rPr lang="cs-CZ" sz="2200" dirty="0"/>
                        <a:t>1.1.2018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/>
                        <a:t>direct input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/>
                        <a:t>(direct) / (</a:t>
                      </a:r>
                      <a:r>
                        <a:rPr lang="cs-CZ" sz="2200" dirty="0" err="1"/>
                        <a:t>none</a:t>
                      </a:r>
                      <a:r>
                        <a:rPr lang="cs-CZ" sz="2200" dirty="0"/>
                        <a:t>)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0820">
                <a:tc>
                  <a:txBody>
                    <a:bodyPr/>
                    <a:lstStyle/>
                    <a:p>
                      <a:pPr algn="r"/>
                      <a:r>
                        <a:rPr lang="cs-CZ" sz="2200" dirty="0"/>
                        <a:t>1.3.2018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newsletter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newsletter</a:t>
                      </a:r>
                      <a:r>
                        <a:rPr lang="cs-CZ" sz="2200" dirty="0"/>
                        <a:t> / email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0820">
                <a:tc>
                  <a:txBody>
                    <a:bodyPr/>
                    <a:lstStyle/>
                    <a:p>
                      <a:pPr algn="r"/>
                      <a:r>
                        <a:rPr lang="cs-CZ" sz="2200" dirty="0"/>
                        <a:t>13.3.2018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reddit.com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reddit</a:t>
                      </a:r>
                      <a:r>
                        <a:rPr lang="cs-CZ" sz="2200" dirty="0"/>
                        <a:t> /</a:t>
                      </a:r>
                      <a:r>
                        <a:rPr lang="cs-CZ" sz="2200" baseline="0" dirty="0"/>
                        <a:t> </a:t>
                      </a:r>
                      <a:r>
                        <a:rPr lang="cs-CZ" sz="2200" baseline="0" dirty="0" err="1"/>
                        <a:t>referral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0820">
                <a:tc>
                  <a:txBody>
                    <a:bodyPr/>
                    <a:lstStyle/>
                    <a:p>
                      <a:pPr algn="r"/>
                      <a:r>
                        <a:rPr lang="cs-CZ" sz="2200" dirty="0"/>
                        <a:t>15.3.2018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/>
                        <a:t>direct input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 err="1"/>
                        <a:t>reddit</a:t>
                      </a:r>
                      <a:r>
                        <a:rPr lang="cs-CZ" sz="2200" dirty="0"/>
                        <a:t> / </a:t>
                      </a:r>
                      <a:r>
                        <a:rPr lang="cs-CZ" sz="2200" dirty="0" err="1"/>
                        <a:t>referral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0820">
                <a:tc>
                  <a:txBody>
                    <a:bodyPr/>
                    <a:lstStyle/>
                    <a:p>
                      <a:pPr algn="r"/>
                      <a:r>
                        <a:rPr lang="cs-CZ" sz="2200" dirty="0"/>
                        <a:t>15.10.2018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200" dirty="0"/>
                        <a:t>direct input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2200" dirty="0"/>
                        <a:t>(direct) / (</a:t>
                      </a:r>
                      <a:r>
                        <a:rPr lang="cs-CZ" sz="2200" dirty="0" err="1"/>
                        <a:t>none</a:t>
                      </a:r>
                      <a:r>
                        <a:rPr lang="cs-CZ" sz="2200" dirty="0"/>
                        <a:t>)</a:t>
                      </a:r>
                      <a:endParaRPr lang="en-US" sz="2200" dirty="0"/>
                    </a:p>
                  </a:txBody>
                  <a:tcPr marL="111161" marR="111161" marT="55581" marB="55581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Nadpis 1">
            <a:extLst>
              <a:ext uri="{FF2B5EF4-FFF2-40B4-BE49-F238E27FC236}">
                <a16:creationId xmlns:a16="http://schemas.microsoft.com/office/drawing/2014/main" id="{876D4871-D580-EF47-A2A4-1D29BF166193}"/>
              </a:ext>
            </a:extLst>
          </p:cNvPr>
          <p:cNvSpPr txBox="1">
            <a:spLocks/>
          </p:cNvSpPr>
          <p:nvPr/>
        </p:nvSpPr>
        <p:spPr>
          <a:xfrm>
            <a:off x="948128" y="6468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k-SK" dirty="0" err="1"/>
              <a:t>Traffic</a:t>
            </a:r>
            <a:r>
              <a:rPr lang="sk-SK" dirty="0"/>
              <a:t> </a:t>
            </a:r>
            <a:r>
              <a:rPr lang="sk-SK" dirty="0" err="1"/>
              <a:t>sources</a:t>
            </a:r>
            <a:r>
              <a:rPr lang="sk-SK" dirty="0"/>
              <a:t> </a:t>
            </a:r>
            <a:r>
              <a:rPr lang="sk-SK" dirty="0" err="1"/>
              <a:t>attribution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771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1">
            <a:extLst>
              <a:ext uri="{FF2B5EF4-FFF2-40B4-BE49-F238E27FC236}">
                <a16:creationId xmlns:a16="http://schemas.microsoft.com/office/drawing/2014/main" id="{876D4871-D580-EF47-A2A4-1D29BF166193}"/>
              </a:ext>
            </a:extLst>
          </p:cNvPr>
          <p:cNvSpPr txBox="1">
            <a:spLocks/>
          </p:cNvSpPr>
          <p:nvPr/>
        </p:nvSpPr>
        <p:spPr>
          <a:xfrm>
            <a:off x="948128" y="3470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k-SK" dirty="0" err="1"/>
              <a:t>Keywords</a:t>
            </a:r>
            <a:r>
              <a:rPr lang="sk-SK" dirty="0"/>
              <a:t> and </a:t>
            </a:r>
            <a:r>
              <a:rPr lang="sk-SK" dirty="0" err="1"/>
              <a:t>search</a:t>
            </a:r>
            <a:r>
              <a:rPr lang="sk-SK" dirty="0"/>
              <a:t> </a:t>
            </a:r>
            <a:r>
              <a:rPr lang="sk-SK" dirty="0" err="1"/>
              <a:t>queries</a:t>
            </a:r>
            <a:endParaRPr lang="en-GB" dirty="0"/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45E527EA-4CBC-E146-9054-255401E8A5AF}"/>
              </a:ext>
            </a:extLst>
          </p:cNvPr>
          <p:cNvSpPr txBox="1"/>
          <p:nvPr/>
        </p:nvSpPr>
        <p:spPr>
          <a:xfrm>
            <a:off x="2458387" y="2600473"/>
            <a:ext cx="374754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/>
              <a:t>Laptop </a:t>
            </a:r>
            <a:r>
              <a:rPr lang="cs-CZ" sz="2400" dirty="0" err="1"/>
              <a:t>bag</a:t>
            </a:r>
            <a:endParaRPr lang="cs-CZ" sz="2400" dirty="0"/>
          </a:p>
          <a:p>
            <a:endParaRPr lang="cs-CZ" sz="2400" dirty="0"/>
          </a:p>
          <a:p>
            <a:r>
              <a:rPr lang="cs-CZ" sz="2400" dirty="0"/>
              <a:t>Blue </a:t>
            </a:r>
            <a:r>
              <a:rPr lang="cs-CZ" sz="2400" dirty="0" err="1"/>
              <a:t>bag</a:t>
            </a:r>
            <a:endParaRPr lang="cs-CZ" sz="2400" dirty="0"/>
          </a:p>
          <a:p>
            <a:endParaRPr lang="cs-CZ" sz="2400" dirty="0"/>
          </a:p>
          <a:p>
            <a:r>
              <a:rPr lang="cs-CZ" sz="2400" dirty="0" err="1"/>
              <a:t>Large</a:t>
            </a:r>
            <a:r>
              <a:rPr lang="cs-CZ" sz="2400" dirty="0"/>
              <a:t> </a:t>
            </a:r>
            <a:r>
              <a:rPr lang="cs-CZ" sz="2400" dirty="0" err="1"/>
              <a:t>bag</a:t>
            </a:r>
            <a:endParaRPr lang="cs-CZ" sz="2400" dirty="0"/>
          </a:p>
          <a:p>
            <a:endParaRPr lang="cs-CZ" sz="2400" dirty="0"/>
          </a:p>
          <a:p>
            <a:r>
              <a:rPr lang="cs-CZ" sz="2400" dirty="0" err="1"/>
              <a:t>School</a:t>
            </a:r>
            <a:r>
              <a:rPr lang="cs-CZ" sz="2400" dirty="0"/>
              <a:t> </a:t>
            </a:r>
            <a:r>
              <a:rPr lang="cs-CZ" sz="2400" dirty="0" err="1"/>
              <a:t>bag</a:t>
            </a:r>
            <a:endParaRPr lang="cs-CZ" sz="2400" dirty="0"/>
          </a:p>
          <a:p>
            <a:endParaRPr lang="cs-CZ" sz="2400" dirty="0"/>
          </a:p>
          <a:p>
            <a:r>
              <a:rPr lang="cs-CZ" sz="2400" dirty="0" err="1"/>
              <a:t>Bags</a:t>
            </a:r>
            <a:r>
              <a:rPr lang="cs-CZ" sz="2400" dirty="0"/>
              <a:t> </a:t>
            </a:r>
            <a:r>
              <a:rPr lang="cs-CZ" sz="2400" dirty="0" err="1"/>
              <a:t>for</a:t>
            </a:r>
            <a:r>
              <a:rPr lang="cs-CZ" sz="2400" dirty="0"/>
              <a:t> </a:t>
            </a:r>
            <a:r>
              <a:rPr lang="cs-CZ" sz="2400" dirty="0" err="1"/>
              <a:t>kids</a:t>
            </a:r>
            <a:endParaRPr lang="cs-CZ" sz="2400" dirty="0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C3C76D71-80A9-5C49-8841-697CC095F5F4}"/>
              </a:ext>
            </a:extLst>
          </p:cNvPr>
          <p:cNvSpPr txBox="1"/>
          <p:nvPr/>
        </p:nvSpPr>
        <p:spPr>
          <a:xfrm>
            <a:off x="7683085" y="3646913"/>
            <a:ext cx="37475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cs-CZ" sz="2800" dirty="0"/>
          </a:p>
          <a:p>
            <a:r>
              <a:rPr lang="cs-CZ" sz="2400" dirty="0" err="1"/>
              <a:t>bag</a:t>
            </a:r>
            <a:endParaRPr lang="cs-CZ" sz="2800" dirty="0"/>
          </a:p>
          <a:p>
            <a:endParaRPr lang="cs-CZ" sz="2800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9295A8D-EF9E-0A44-9050-9A0020DBDB8F}"/>
              </a:ext>
            </a:extLst>
          </p:cNvPr>
          <p:cNvSpPr txBox="1">
            <a:spLocks/>
          </p:cNvSpPr>
          <p:nvPr/>
        </p:nvSpPr>
        <p:spPr>
          <a:xfrm>
            <a:off x="1170483" y="1340400"/>
            <a:ext cx="40460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k-SK" sz="3600" dirty="0" err="1"/>
              <a:t>Search</a:t>
            </a:r>
            <a:r>
              <a:rPr lang="sk-SK" sz="3600" dirty="0"/>
              <a:t> </a:t>
            </a:r>
            <a:r>
              <a:rPr lang="sk-SK" sz="3600" dirty="0" err="1"/>
              <a:t>queries</a:t>
            </a:r>
            <a:endParaRPr lang="en-GB" sz="3600" dirty="0"/>
          </a:p>
        </p:txBody>
      </p:sp>
      <p:sp>
        <p:nvSpPr>
          <p:cNvPr id="8" name="Nadpis 1">
            <a:extLst>
              <a:ext uri="{FF2B5EF4-FFF2-40B4-BE49-F238E27FC236}">
                <a16:creationId xmlns:a16="http://schemas.microsoft.com/office/drawing/2014/main" id="{7E6024BC-1CED-7C4E-AC09-FB4F8DC401BA}"/>
              </a:ext>
            </a:extLst>
          </p:cNvPr>
          <p:cNvSpPr txBox="1">
            <a:spLocks/>
          </p:cNvSpPr>
          <p:nvPr/>
        </p:nvSpPr>
        <p:spPr>
          <a:xfrm>
            <a:off x="5889263" y="1340400"/>
            <a:ext cx="40460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k-SK" sz="3600" dirty="0" err="1"/>
              <a:t>Keyword</a:t>
            </a:r>
            <a:endParaRPr lang="en-GB" sz="3600" dirty="0"/>
          </a:p>
        </p:txBody>
      </p:sp>
      <p:cxnSp>
        <p:nvCxnSpPr>
          <p:cNvPr id="9" name="Přímá spojovací šipka 8">
            <a:extLst>
              <a:ext uri="{FF2B5EF4-FFF2-40B4-BE49-F238E27FC236}">
                <a16:creationId xmlns:a16="http://schemas.microsoft.com/office/drawing/2014/main" id="{76A769A4-16A5-724D-BD06-2BE03CB8B349}"/>
              </a:ext>
            </a:extLst>
          </p:cNvPr>
          <p:cNvCxnSpPr>
            <a:cxnSpLocks/>
          </p:cNvCxnSpPr>
          <p:nvPr/>
        </p:nvCxnSpPr>
        <p:spPr>
          <a:xfrm>
            <a:off x="4212236" y="2863121"/>
            <a:ext cx="2398426" cy="1041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Přímá spojovací šipka 10">
            <a:extLst>
              <a:ext uri="{FF2B5EF4-FFF2-40B4-BE49-F238E27FC236}">
                <a16:creationId xmlns:a16="http://schemas.microsoft.com/office/drawing/2014/main" id="{5DD199B2-49F6-854F-A432-3489C697CEA6}"/>
              </a:ext>
            </a:extLst>
          </p:cNvPr>
          <p:cNvCxnSpPr/>
          <p:nvPr/>
        </p:nvCxnSpPr>
        <p:spPr>
          <a:xfrm>
            <a:off x="4332157" y="3646913"/>
            <a:ext cx="2278505" cy="46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Přímá spojovací šipka 12">
            <a:extLst>
              <a:ext uri="{FF2B5EF4-FFF2-40B4-BE49-F238E27FC236}">
                <a16:creationId xmlns:a16="http://schemas.microsoft.com/office/drawing/2014/main" id="{651EF1D3-5BCA-374C-BF33-8311DA81667C}"/>
              </a:ext>
            </a:extLst>
          </p:cNvPr>
          <p:cNvCxnSpPr/>
          <p:nvPr/>
        </p:nvCxnSpPr>
        <p:spPr>
          <a:xfrm>
            <a:off x="4332157" y="4308632"/>
            <a:ext cx="2278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Přímá spojovací šipka 14">
            <a:extLst>
              <a:ext uri="{FF2B5EF4-FFF2-40B4-BE49-F238E27FC236}">
                <a16:creationId xmlns:a16="http://schemas.microsoft.com/office/drawing/2014/main" id="{7181B1CB-5CA6-254C-9C83-D50BC17A5542}"/>
              </a:ext>
            </a:extLst>
          </p:cNvPr>
          <p:cNvCxnSpPr/>
          <p:nvPr/>
        </p:nvCxnSpPr>
        <p:spPr>
          <a:xfrm flipV="1">
            <a:off x="4332157" y="4542020"/>
            <a:ext cx="2278505" cy="56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Přímá spojovací šipka 16">
            <a:extLst>
              <a:ext uri="{FF2B5EF4-FFF2-40B4-BE49-F238E27FC236}">
                <a16:creationId xmlns:a16="http://schemas.microsoft.com/office/drawing/2014/main" id="{23C2B59C-8ECA-CB45-9F35-6EA554B09EC2}"/>
              </a:ext>
            </a:extLst>
          </p:cNvPr>
          <p:cNvCxnSpPr/>
          <p:nvPr/>
        </p:nvCxnSpPr>
        <p:spPr>
          <a:xfrm flipV="1">
            <a:off x="4332157" y="4691921"/>
            <a:ext cx="2278505" cy="1124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76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>
            <a:extLst>
              <a:ext uri="{FF2B5EF4-FFF2-40B4-BE49-F238E27FC236}">
                <a16:creationId xmlns:a16="http://schemas.microsoft.com/office/drawing/2014/main" id="{944C858C-4465-AC41-8932-11B5B73FF060}"/>
              </a:ext>
            </a:extLst>
          </p:cNvPr>
          <p:cNvSpPr/>
          <p:nvPr/>
        </p:nvSpPr>
        <p:spPr>
          <a:xfrm>
            <a:off x="10441903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A9A539DA-9B02-BC4B-9897-A763D2A7DA91}"/>
              </a:ext>
            </a:extLst>
          </p:cNvPr>
          <p:cNvSpPr txBox="1"/>
          <p:nvPr/>
        </p:nvSpPr>
        <p:spPr>
          <a:xfrm>
            <a:off x="10217052" y="3621638"/>
            <a:ext cx="1648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Purchase</a:t>
            </a:r>
            <a:endParaRPr lang="cs-CZ" dirty="0"/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54FF7273-3753-FF45-A440-57A59233C696}"/>
              </a:ext>
            </a:extLst>
          </p:cNvPr>
          <p:cNvSpPr txBox="1">
            <a:spLocks/>
          </p:cNvSpPr>
          <p:nvPr/>
        </p:nvSpPr>
        <p:spPr>
          <a:xfrm>
            <a:off x="948128" y="3470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k-SK" dirty="0" err="1"/>
              <a:t>Enhanced</a:t>
            </a:r>
            <a:r>
              <a:rPr lang="sk-SK" dirty="0"/>
              <a:t> </a:t>
            </a:r>
            <a:r>
              <a:rPr lang="sk-SK" dirty="0" err="1"/>
              <a:t>e-commerce</a:t>
            </a:r>
            <a:endParaRPr lang="en-GB" dirty="0"/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577F2CB8-B04B-F146-8650-02C11EB38DEF}"/>
              </a:ext>
            </a:extLst>
          </p:cNvPr>
          <p:cNvSpPr/>
          <p:nvPr/>
        </p:nvSpPr>
        <p:spPr>
          <a:xfrm>
            <a:off x="678304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8BACBF90-2761-8448-9C22-A332BD9B217D}"/>
              </a:ext>
            </a:extLst>
          </p:cNvPr>
          <p:cNvSpPr txBox="1"/>
          <p:nvPr/>
        </p:nvSpPr>
        <p:spPr>
          <a:xfrm>
            <a:off x="435965" y="3516707"/>
            <a:ext cx="1648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Product list </a:t>
            </a:r>
            <a:r>
              <a:rPr lang="cs-CZ" dirty="0" err="1"/>
              <a:t>view</a:t>
            </a:r>
            <a:endParaRPr lang="cs-CZ" dirty="0"/>
          </a:p>
        </p:txBody>
      </p:sp>
      <p:sp>
        <p:nvSpPr>
          <p:cNvPr id="17" name="Obdélník 16">
            <a:extLst>
              <a:ext uri="{FF2B5EF4-FFF2-40B4-BE49-F238E27FC236}">
                <a16:creationId xmlns:a16="http://schemas.microsoft.com/office/drawing/2014/main" id="{DC41DC5D-7FA6-E74D-8653-7096DBBD8587}"/>
              </a:ext>
            </a:extLst>
          </p:cNvPr>
          <p:cNvSpPr/>
          <p:nvPr/>
        </p:nvSpPr>
        <p:spPr>
          <a:xfrm>
            <a:off x="2517099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8" name="TextovéPole 17">
            <a:extLst>
              <a:ext uri="{FF2B5EF4-FFF2-40B4-BE49-F238E27FC236}">
                <a16:creationId xmlns:a16="http://schemas.microsoft.com/office/drawing/2014/main" id="{B5D6AA88-B557-C745-A391-D218609CD0E9}"/>
              </a:ext>
            </a:extLst>
          </p:cNvPr>
          <p:cNvSpPr txBox="1"/>
          <p:nvPr/>
        </p:nvSpPr>
        <p:spPr>
          <a:xfrm>
            <a:off x="2292248" y="3516707"/>
            <a:ext cx="1648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Product </a:t>
            </a:r>
          </a:p>
          <a:p>
            <a:pPr algn="ctr"/>
            <a:r>
              <a:rPr lang="cs-CZ" dirty="0"/>
              <a:t>detail</a:t>
            </a:r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779D4F07-E94F-8B44-A762-1024D0F3A9AC}"/>
              </a:ext>
            </a:extLst>
          </p:cNvPr>
          <p:cNvSpPr/>
          <p:nvPr/>
        </p:nvSpPr>
        <p:spPr>
          <a:xfrm>
            <a:off x="4355894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92C5F9D6-3EC9-734A-A222-A96A8B9BF005}"/>
              </a:ext>
            </a:extLst>
          </p:cNvPr>
          <p:cNvSpPr txBox="1"/>
          <p:nvPr/>
        </p:nvSpPr>
        <p:spPr>
          <a:xfrm>
            <a:off x="4131043" y="3621638"/>
            <a:ext cx="1648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Add</a:t>
            </a:r>
            <a:r>
              <a:rPr lang="cs-CZ" dirty="0"/>
              <a:t> to cart</a:t>
            </a:r>
          </a:p>
        </p:txBody>
      </p:sp>
      <p:sp>
        <p:nvSpPr>
          <p:cNvPr id="21" name="Obdélník 20">
            <a:extLst>
              <a:ext uri="{FF2B5EF4-FFF2-40B4-BE49-F238E27FC236}">
                <a16:creationId xmlns:a16="http://schemas.microsoft.com/office/drawing/2014/main" id="{4091428C-1710-C948-BB28-1DA8D23B9FA2}"/>
              </a:ext>
            </a:extLst>
          </p:cNvPr>
          <p:cNvSpPr/>
          <p:nvPr/>
        </p:nvSpPr>
        <p:spPr>
          <a:xfrm>
            <a:off x="6235911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859E2AF5-033B-8344-8C02-BD287EB7F851}"/>
              </a:ext>
            </a:extLst>
          </p:cNvPr>
          <p:cNvSpPr txBox="1"/>
          <p:nvPr/>
        </p:nvSpPr>
        <p:spPr>
          <a:xfrm>
            <a:off x="6011058" y="3516707"/>
            <a:ext cx="1648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Remove</a:t>
            </a:r>
            <a:r>
              <a:rPr lang="cs-CZ" dirty="0"/>
              <a:t> </a:t>
            </a:r>
          </a:p>
          <a:p>
            <a:pPr algn="ctr"/>
            <a:r>
              <a:rPr lang="cs-CZ" dirty="0" err="1"/>
              <a:t>from</a:t>
            </a:r>
            <a:r>
              <a:rPr lang="cs-CZ" dirty="0"/>
              <a:t> cart</a:t>
            </a:r>
          </a:p>
        </p:txBody>
      </p:sp>
      <p:sp>
        <p:nvSpPr>
          <p:cNvPr id="23" name="Obdélník 22">
            <a:extLst>
              <a:ext uri="{FF2B5EF4-FFF2-40B4-BE49-F238E27FC236}">
                <a16:creationId xmlns:a16="http://schemas.microsoft.com/office/drawing/2014/main" id="{070A253E-5950-BE46-8D7E-9BBA35A77E47}"/>
              </a:ext>
            </a:extLst>
          </p:cNvPr>
          <p:cNvSpPr/>
          <p:nvPr/>
        </p:nvSpPr>
        <p:spPr>
          <a:xfrm>
            <a:off x="8115928" y="2953942"/>
            <a:ext cx="1199213" cy="169300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4" name="TextovéPole 23">
            <a:extLst>
              <a:ext uri="{FF2B5EF4-FFF2-40B4-BE49-F238E27FC236}">
                <a16:creationId xmlns:a16="http://schemas.microsoft.com/office/drawing/2014/main" id="{96443621-8E79-9349-98FA-F84B4D09A869}"/>
              </a:ext>
            </a:extLst>
          </p:cNvPr>
          <p:cNvSpPr txBox="1"/>
          <p:nvPr/>
        </p:nvSpPr>
        <p:spPr>
          <a:xfrm>
            <a:off x="7891077" y="3621638"/>
            <a:ext cx="1648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 err="1"/>
              <a:t>Checkout</a:t>
            </a:r>
            <a:endParaRPr lang="cs-CZ" dirty="0"/>
          </a:p>
        </p:txBody>
      </p:sp>
      <p:cxnSp>
        <p:nvCxnSpPr>
          <p:cNvPr id="26" name="Přímá spojovací šipka 25">
            <a:extLst>
              <a:ext uri="{FF2B5EF4-FFF2-40B4-BE49-F238E27FC236}">
                <a16:creationId xmlns:a16="http://schemas.microsoft.com/office/drawing/2014/main" id="{A010C7D3-0FA3-7047-BF65-D0DAAB1C45FB}"/>
              </a:ext>
            </a:extLst>
          </p:cNvPr>
          <p:cNvCxnSpPr/>
          <p:nvPr/>
        </p:nvCxnSpPr>
        <p:spPr>
          <a:xfrm>
            <a:off x="1981202" y="3785456"/>
            <a:ext cx="4147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Přímá spojovací šipka 26">
            <a:extLst>
              <a:ext uri="{FF2B5EF4-FFF2-40B4-BE49-F238E27FC236}">
                <a16:creationId xmlns:a16="http://schemas.microsoft.com/office/drawing/2014/main" id="{5FCD54DA-B402-5049-87A3-3BE876F4AE5F}"/>
              </a:ext>
            </a:extLst>
          </p:cNvPr>
          <p:cNvCxnSpPr/>
          <p:nvPr/>
        </p:nvCxnSpPr>
        <p:spPr>
          <a:xfrm>
            <a:off x="3827490" y="3772964"/>
            <a:ext cx="4147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Přímá spojovací šipka 27">
            <a:extLst>
              <a:ext uri="{FF2B5EF4-FFF2-40B4-BE49-F238E27FC236}">
                <a16:creationId xmlns:a16="http://schemas.microsoft.com/office/drawing/2014/main" id="{7D355921-FE5E-964E-A2F3-D8A950604F4A}"/>
              </a:ext>
            </a:extLst>
          </p:cNvPr>
          <p:cNvCxnSpPr/>
          <p:nvPr/>
        </p:nvCxnSpPr>
        <p:spPr>
          <a:xfrm>
            <a:off x="5731241" y="3772964"/>
            <a:ext cx="4147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Přímá spojovací šipka 28">
            <a:extLst>
              <a:ext uri="{FF2B5EF4-FFF2-40B4-BE49-F238E27FC236}">
                <a16:creationId xmlns:a16="http://schemas.microsoft.com/office/drawing/2014/main" id="{272E753E-6DA1-B344-BB1B-671493A1A963}"/>
              </a:ext>
            </a:extLst>
          </p:cNvPr>
          <p:cNvCxnSpPr/>
          <p:nvPr/>
        </p:nvCxnSpPr>
        <p:spPr>
          <a:xfrm>
            <a:off x="7545052" y="3757974"/>
            <a:ext cx="4147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Šipka vpravo 29">
            <a:extLst>
              <a:ext uri="{FF2B5EF4-FFF2-40B4-BE49-F238E27FC236}">
                <a16:creationId xmlns:a16="http://schemas.microsoft.com/office/drawing/2014/main" id="{0771E047-914D-4640-843E-054A7CB22789}"/>
              </a:ext>
            </a:extLst>
          </p:cNvPr>
          <p:cNvSpPr/>
          <p:nvPr/>
        </p:nvSpPr>
        <p:spPr>
          <a:xfrm>
            <a:off x="9413823" y="3621638"/>
            <a:ext cx="929390" cy="350755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FA471F08-3C4C-D34C-B883-F4B519A663BD}"/>
              </a:ext>
            </a:extLst>
          </p:cNvPr>
          <p:cNvCxnSpPr/>
          <p:nvPr/>
        </p:nvCxnSpPr>
        <p:spPr>
          <a:xfrm>
            <a:off x="10358203" y="1484026"/>
            <a:ext cx="0" cy="421223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35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475988" y="2891739"/>
            <a:ext cx="11448789" cy="1655762"/>
          </a:xfrm>
        </p:spPr>
        <p:txBody>
          <a:bodyPr>
            <a:normAutofit/>
          </a:bodyPr>
          <a:lstStyle/>
          <a:p>
            <a:pPr algn="l"/>
            <a:r>
              <a:rPr lang="cs-CZ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</a:t>
            </a:r>
            <a:r>
              <a:rPr lang="cs-CZ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www.google-analytics.com</a:t>
            </a:r>
            <a:r>
              <a:rPr lang="cs-CZ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/</a:t>
            </a:r>
            <a:r>
              <a:rPr lang="cs-CZ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collect?v</a:t>
            </a:r>
            <a:r>
              <a:rPr lang="cs-CZ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=1&amp;t=</a:t>
            </a:r>
            <a:r>
              <a:rPr lang="cs-CZ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pageview&amp;tid</a:t>
            </a:r>
            <a:r>
              <a:rPr lang="cs-CZ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=UA-123456-1&amp;cid=123456789.123456789&amp;dp=</a:t>
            </a:r>
            <a:r>
              <a:rPr lang="cs-CZ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contact-page</a:t>
            </a:r>
            <a:endParaRPr lang="cs-CZ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endParaRPr lang="cs-CZ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TextovéPole 1"/>
          <p:cNvSpPr txBox="1"/>
          <p:nvPr/>
        </p:nvSpPr>
        <p:spPr>
          <a:xfrm>
            <a:off x="3547380" y="711200"/>
            <a:ext cx="530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3600" dirty="0"/>
              <a:t>Google Analytics server call</a:t>
            </a:r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23358" y="2488226"/>
            <a:ext cx="6183841" cy="403511"/>
          </a:xfrm>
          <a:prstGeom prst="rect">
            <a:avLst/>
          </a:prstGeom>
        </p:spPr>
      </p:pic>
      <p:sp>
        <p:nvSpPr>
          <p:cNvPr id="6" name="TextovéPole 5"/>
          <p:cNvSpPr txBox="1"/>
          <p:nvPr/>
        </p:nvSpPr>
        <p:spPr>
          <a:xfrm>
            <a:off x="2590421" y="1924580"/>
            <a:ext cx="224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/>
              <a:t>GA server</a:t>
            </a:r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584250" y="2488225"/>
            <a:ext cx="1646836" cy="403511"/>
          </a:xfrm>
          <a:prstGeom prst="rect">
            <a:avLst/>
          </a:prstGeom>
        </p:spPr>
      </p:pic>
      <p:sp>
        <p:nvSpPr>
          <p:cNvPr id="14" name="TextovéPole 13"/>
          <p:cNvSpPr txBox="1"/>
          <p:nvPr/>
        </p:nvSpPr>
        <p:spPr>
          <a:xfrm>
            <a:off x="7282811" y="1924580"/>
            <a:ext cx="224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/>
              <a:t>Hit type</a:t>
            </a:r>
            <a:endParaRPr lang="cs-CZ" sz="2000" dirty="0"/>
          </a:p>
        </p:txBody>
      </p:sp>
      <p:sp>
        <p:nvSpPr>
          <p:cNvPr id="15" name="TextovéPole 14"/>
          <p:cNvSpPr txBox="1"/>
          <p:nvPr/>
        </p:nvSpPr>
        <p:spPr>
          <a:xfrm>
            <a:off x="9725487" y="1924580"/>
            <a:ext cx="224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/>
              <a:t>GA </a:t>
            </a:r>
            <a:r>
              <a:rPr lang="cs-CZ" sz="2000" dirty="0" err="1"/>
              <a:t>account</a:t>
            </a:r>
            <a:endParaRPr lang="cs-CZ" sz="2000" dirty="0"/>
          </a:p>
        </p:txBody>
      </p:sp>
      <p:pic>
        <p:nvPicPr>
          <p:cNvPr id="16" name="Obrázek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026926" y="2406459"/>
            <a:ext cx="1646836" cy="403511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00" y="3820677"/>
            <a:ext cx="3890585" cy="403511"/>
          </a:xfrm>
          <a:prstGeom prst="rect">
            <a:avLst/>
          </a:prstGeom>
        </p:spPr>
      </p:pic>
      <p:sp>
        <p:nvSpPr>
          <p:cNvPr id="18" name="TextovéPole 17"/>
          <p:cNvSpPr txBox="1"/>
          <p:nvPr/>
        </p:nvSpPr>
        <p:spPr>
          <a:xfrm>
            <a:off x="1893735" y="4347446"/>
            <a:ext cx="224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 err="1"/>
              <a:t>Client</a:t>
            </a:r>
            <a:r>
              <a:rPr lang="cs-CZ" sz="2000" dirty="0"/>
              <a:t> ID</a:t>
            </a:r>
          </a:p>
        </p:txBody>
      </p:sp>
      <p:pic>
        <p:nvPicPr>
          <p:cNvPr id="19" name="Obrázek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16" y="3820677"/>
            <a:ext cx="2381634" cy="403511"/>
          </a:xfrm>
          <a:prstGeom prst="rect">
            <a:avLst/>
          </a:prstGeom>
        </p:spPr>
      </p:pic>
      <p:sp>
        <p:nvSpPr>
          <p:cNvPr id="21" name="TextovéPole 20"/>
          <p:cNvSpPr txBox="1"/>
          <p:nvPr/>
        </p:nvSpPr>
        <p:spPr>
          <a:xfrm>
            <a:off x="5268576" y="4347446"/>
            <a:ext cx="22497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000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813669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/>
      <p:bldP spid="18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218282" y="3197049"/>
            <a:ext cx="1142705" cy="939676"/>
            <a:chOff x="4344483" y="1556840"/>
            <a:chExt cx="1142705" cy="939676"/>
          </a:xfrm>
        </p:grpSpPr>
        <p:sp>
          <p:nvSpPr>
            <p:cNvPr id="5" name="Freeform 1"/>
            <p:cNvSpPr/>
            <p:nvPr/>
          </p:nvSpPr>
          <p:spPr>
            <a:xfrm>
              <a:off x="4344483" y="1556840"/>
              <a:ext cx="877757" cy="939676"/>
            </a:xfrm>
            <a:custGeom>
              <a:avLst/>
              <a:gdLst>
                <a:gd name="connsiteX0" fmla="*/ 39740 w 1072231"/>
                <a:gd name="connsiteY0" fmla="*/ 1094590 h 1166861"/>
                <a:gd name="connsiteX1" fmla="*/ 39740 w 1072231"/>
                <a:gd name="connsiteY1" fmla="*/ 805506 h 1166861"/>
                <a:gd name="connsiteX2" fmla="*/ 452737 w 1072231"/>
                <a:gd name="connsiteY2" fmla="*/ 506098 h 1166861"/>
                <a:gd name="connsiteX3" fmla="*/ 597285 w 1072231"/>
                <a:gd name="connsiteY3" fmla="*/ 201 h 1166861"/>
                <a:gd name="connsiteX4" fmla="*/ 679885 w 1072231"/>
                <a:gd name="connsiteY4" fmla="*/ 454476 h 1166861"/>
                <a:gd name="connsiteX5" fmla="*/ 1072231 w 1072231"/>
                <a:gd name="connsiteY5" fmla="*/ 1166861 h 1166861"/>
                <a:gd name="connsiteX0" fmla="*/ 39740 w 1041256"/>
                <a:gd name="connsiteY0" fmla="*/ 1094583 h 1094583"/>
                <a:gd name="connsiteX1" fmla="*/ 39740 w 1041256"/>
                <a:gd name="connsiteY1" fmla="*/ 805499 h 1094583"/>
                <a:gd name="connsiteX2" fmla="*/ 452737 w 1041256"/>
                <a:gd name="connsiteY2" fmla="*/ 506091 h 1094583"/>
                <a:gd name="connsiteX3" fmla="*/ 597285 w 1041256"/>
                <a:gd name="connsiteY3" fmla="*/ 194 h 1094583"/>
                <a:gd name="connsiteX4" fmla="*/ 679885 w 1041256"/>
                <a:gd name="connsiteY4" fmla="*/ 454469 h 1094583"/>
                <a:gd name="connsiteX5" fmla="*/ 1041256 w 1041256"/>
                <a:gd name="connsiteY5" fmla="*/ 1094583 h 1094583"/>
                <a:gd name="connsiteX0" fmla="*/ 39740 w 1044309"/>
                <a:gd name="connsiteY0" fmla="*/ 1094583 h 1094583"/>
                <a:gd name="connsiteX1" fmla="*/ 39740 w 1044309"/>
                <a:gd name="connsiteY1" fmla="*/ 805499 h 1094583"/>
                <a:gd name="connsiteX2" fmla="*/ 452737 w 1044309"/>
                <a:gd name="connsiteY2" fmla="*/ 506091 h 1094583"/>
                <a:gd name="connsiteX3" fmla="*/ 597285 w 1044309"/>
                <a:gd name="connsiteY3" fmla="*/ 194 h 1094583"/>
                <a:gd name="connsiteX4" fmla="*/ 679885 w 1044309"/>
                <a:gd name="connsiteY4" fmla="*/ 454469 h 1094583"/>
                <a:gd name="connsiteX5" fmla="*/ 1041256 w 1044309"/>
                <a:gd name="connsiteY5" fmla="*/ 1094583 h 1094583"/>
                <a:gd name="connsiteX0" fmla="*/ 39740 w 1044309"/>
                <a:gd name="connsiteY0" fmla="*/ 1094395 h 1094395"/>
                <a:gd name="connsiteX1" fmla="*/ 39740 w 1044309"/>
                <a:gd name="connsiteY1" fmla="*/ 805311 h 1094395"/>
                <a:gd name="connsiteX2" fmla="*/ 452737 w 1044309"/>
                <a:gd name="connsiteY2" fmla="*/ 505903 h 1094395"/>
                <a:gd name="connsiteX3" fmla="*/ 597285 w 1044309"/>
                <a:gd name="connsiteY3" fmla="*/ 6 h 1094395"/>
                <a:gd name="connsiteX4" fmla="*/ 679885 w 1044309"/>
                <a:gd name="connsiteY4" fmla="*/ 454281 h 1094395"/>
                <a:gd name="connsiteX5" fmla="*/ 1041256 w 1044309"/>
                <a:gd name="connsiteY5" fmla="*/ 1094395 h 1094395"/>
                <a:gd name="connsiteX0" fmla="*/ 39740 w 1044831"/>
                <a:gd name="connsiteY0" fmla="*/ 1094396 h 1094396"/>
                <a:gd name="connsiteX1" fmla="*/ 39740 w 1044831"/>
                <a:gd name="connsiteY1" fmla="*/ 805312 h 1094396"/>
                <a:gd name="connsiteX2" fmla="*/ 452737 w 1044831"/>
                <a:gd name="connsiteY2" fmla="*/ 505904 h 1094396"/>
                <a:gd name="connsiteX3" fmla="*/ 597285 w 1044831"/>
                <a:gd name="connsiteY3" fmla="*/ 7 h 1094396"/>
                <a:gd name="connsiteX4" fmla="*/ 731510 w 1044831"/>
                <a:gd name="connsiteY4" fmla="*/ 495580 h 1094396"/>
                <a:gd name="connsiteX5" fmla="*/ 1041256 w 1044831"/>
                <a:gd name="connsiteY5" fmla="*/ 1094396 h 1094396"/>
                <a:gd name="connsiteX0" fmla="*/ 39740 w 1044831"/>
                <a:gd name="connsiteY0" fmla="*/ 1094532 h 1094532"/>
                <a:gd name="connsiteX1" fmla="*/ 39740 w 1044831"/>
                <a:gd name="connsiteY1" fmla="*/ 805448 h 1094532"/>
                <a:gd name="connsiteX2" fmla="*/ 452737 w 1044831"/>
                <a:gd name="connsiteY2" fmla="*/ 506040 h 1094532"/>
                <a:gd name="connsiteX3" fmla="*/ 597285 w 1044831"/>
                <a:gd name="connsiteY3" fmla="*/ 143 h 1094532"/>
                <a:gd name="connsiteX4" fmla="*/ 731510 w 1044831"/>
                <a:gd name="connsiteY4" fmla="*/ 495716 h 1094532"/>
                <a:gd name="connsiteX5" fmla="*/ 1041256 w 1044831"/>
                <a:gd name="connsiteY5" fmla="*/ 1094532 h 1094532"/>
                <a:gd name="connsiteX0" fmla="*/ 0 w 1005091"/>
                <a:gd name="connsiteY0" fmla="*/ 1094552 h 1094552"/>
                <a:gd name="connsiteX1" fmla="*/ 412997 w 1005091"/>
                <a:gd name="connsiteY1" fmla="*/ 506060 h 1094552"/>
                <a:gd name="connsiteX2" fmla="*/ 557545 w 1005091"/>
                <a:gd name="connsiteY2" fmla="*/ 163 h 1094552"/>
                <a:gd name="connsiteX3" fmla="*/ 691770 w 1005091"/>
                <a:gd name="connsiteY3" fmla="*/ 495736 h 1094552"/>
                <a:gd name="connsiteX4" fmla="*/ 1001516 w 1005091"/>
                <a:gd name="connsiteY4" fmla="*/ 1094552 h 1094552"/>
                <a:gd name="connsiteX0" fmla="*/ 107 w 1005198"/>
                <a:gd name="connsiteY0" fmla="*/ 1094552 h 1094552"/>
                <a:gd name="connsiteX1" fmla="*/ 413104 w 1005198"/>
                <a:gd name="connsiteY1" fmla="*/ 506060 h 1094552"/>
                <a:gd name="connsiteX2" fmla="*/ 557652 w 1005198"/>
                <a:gd name="connsiteY2" fmla="*/ 163 h 1094552"/>
                <a:gd name="connsiteX3" fmla="*/ 691877 w 1005198"/>
                <a:gd name="connsiteY3" fmla="*/ 495736 h 1094552"/>
                <a:gd name="connsiteX4" fmla="*/ 1001623 w 1005198"/>
                <a:gd name="connsiteY4" fmla="*/ 1094552 h 1094552"/>
                <a:gd name="connsiteX0" fmla="*/ 140 w 912307"/>
                <a:gd name="connsiteY0" fmla="*/ 939676 h 1094542"/>
                <a:gd name="connsiteX1" fmla="*/ 320213 w 912307"/>
                <a:gd name="connsiteY1" fmla="*/ 506050 h 1094542"/>
                <a:gd name="connsiteX2" fmla="*/ 464761 w 912307"/>
                <a:gd name="connsiteY2" fmla="*/ 153 h 1094542"/>
                <a:gd name="connsiteX3" fmla="*/ 598986 w 912307"/>
                <a:gd name="connsiteY3" fmla="*/ 495726 h 1094542"/>
                <a:gd name="connsiteX4" fmla="*/ 908732 w 912307"/>
                <a:gd name="connsiteY4" fmla="*/ 1094542 h 1094542"/>
                <a:gd name="connsiteX0" fmla="*/ 140 w 830766"/>
                <a:gd name="connsiteY0" fmla="*/ 939676 h 939676"/>
                <a:gd name="connsiteX1" fmla="*/ 320213 w 830766"/>
                <a:gd name="connsiteY1" fmla="*/ 506050 h 939676"/>
                <a:gd name="connsiteX2" fmla="*/ 464761 w 830766"/>
                <a:gd name="connsiteY2" fmla="*/ 153 h 939676"/>
                <a:gd name="connsiteX3" fmla="*/ 598986 w 830766"/>
                <a:gd name="connsiteY3" fmla="*/ 495726 h 939676"/>
                <a:gd name="connsiteX4" fmla="*/ 826133 w 830766"/>
                <a:gd name="connsiteY4" fmla="*/ 929351 h 939676"/>
                <a:gd name="connsiteX0" fmla="*/ 140 w 826133"/>
                <a:gd name="connsiteY0" fmla="*/ 939676 h 939676"/>
                <a:gd name="connsiteX1" fmla="*/ 320213 w 826133"/>
                <a:gd name="connsiteY1" fmla="*/ 506050 h 939676"/>
                <a:gd name="connsiteX2" fmla="*/ 464761 w 826133"/>
                <a:gd name="connsiteY2" fmla="*/ 153 h 939676"/>
                <a:gd name="connsiteX3" fmla="*/ 598986 w 826133"/>
                <a:gd name="connsiteY3" fmla="*/ 495726 h 939676"/>
                <a:gd name="connsiteX4" fmla="*/ 826133 w 826133"/>
                <a:gd name="connsiteY4" fmla="*/ 929351 h 939676"/>
                <a:gd name="connsiteX0" fmla="*/ 140 w 877757"/>
                <a:gd name="connsiteY0" fmla="*/ 939676 h 939676"/>
                <a:gd name="connsiteX1" fmla="*/ 320213 w 877757"/>
                <a:gd name="connsiteY1" fmla="*/ 506050 h 939676"/>
                <a:gd name="connsiteX2" fmla="*/ 464761 w 877757"/>
                <a:gd name="connsiteY2" fmla="*/ 153 h 939676"/>
                <a:gd name="connsiteX3" fmla="*/ 598986 w 877757"/>
                <a:gd name="connsiteY3" fmla="*/ 495726 h 939676"/>
                <a:gd name="connsiteX4" fmla="*/ 877757 w 877757"/>
                <a:gd name="connsiteY4" fmla="*/ 888053 h 93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757" h="939676">
                  <a:moveTo>
                    <a:pt x="140" y="939676"/>
                  </a:moveTo>
                  <a:cubicBezTo>
                    <a:pt x="-6743" y="600260"/>
                    <a:pt x="242776" y="662637"/>
                    <a:pt x="320213" y="506050"/>
                  </a:cubicBezTo>
                  <a:cubicBezTo>
                    <a:pt x="397650" y="349463"/>
                    <a:pt x="98226" y="-8451"/>
                    <a:pt x="464761" y="153"/>
                  </a:cubicBezTo>
                  <a:cubicBezTo>
                    <a:pt x="831296" y="8757"/>
                    <a:pt x="530153" y="347743"/>
                    <a:pt x="598986" y="495726"/>
                  </a:cubicBezTo>
                  <a:cubicBezTo>
                    <a:pt x="667819" y="643709"/>
                    <a:pt x="843341" y="586924"/>
                    <a:pt x="877757" y="888053"/>
                  </a:cubicBezTo>
                </a:path>
              </a:pathLst>
            </a:custGeom>
            <a:ln w="76200" cmpd="sng">
              <a:solidFill>
                <a:srgbClr val="649F1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2"/>
            <p:cNvSpPr/>
            <p:nvPr/>
          </p:nvSpPr>
          <p:spPr>
            <a:xfrm>
              <a:off x="5076056" y="1700808"/>
              <a:ext cx="411132" cy="411400"/>
            </a:xfrm>
            <a:custGeom>
              <a:avLst/>
              <a:gdLst>
                <a:gd name="connsiteX0" fmla="*/ 0 w 504056"/>
                <a:gd name="connsiteY0" fmla="*/ 0 h 432048"/>
                <a:gd name="connsiteX1" fmla="*/ 504056 w 504056"/>
                <a:gd name="connsiteY1" fmla="*/ 0 h 432048"/>
                <a:gd name="connsiteX2" fmla="*/ 504056 w 504056"/>
                <a:gd name="connsiteY2" fmla="*/ 432048 h 432048"/>
                <a:gd name="connsiteX3" fmla="*/ 0 w 504056"/>
                <a:gd name="connsiteY3" fmla="*/ 432048 h 432048"/>
                <a:gd name="connsiteX4" fmla="*/ 0 w 504056"/>
                <a:gd name="connsiteY4" fmla="*/ 0 h 432048"/>
                <a:gd name="connsiteX0" fmla="*/ 134224 w 504056"/>
                <a:gd name="connsiteY0" fmla="*/ 0 h 432048"/>
                <a:gd name="connsiteX1" fmla="*/ 504056 w 504056"/>
                <a:gd name="connsiteY1" fmla="*/ 0 h 432048"/>
                <a:gd name="connsiteX2" fmla="*/ 504056 w 504056"/>
                <a:gd name="connsiteY2" fmla="*/ 432048 h 432048"/>
                <a:gd name="connsiteX3" fmla="*/ 0 w 504056"/>
                <a:gd name="connsiteY3" fmla="*/ 432048 h 432048"/>
                <a:gd name="connsiteX4" fmla="*/ 134224 w 504056"/>
                <a:gd name="connsiteY4" fmla="*/ 0 h 432048"/>
                <a:gd name="connsiteX0" fmla="*/ 41300 w 411132"/>
                <a:gd name="connsiteY0" fmla="*/ 0 h 432048"/>
                <a:gd name="connsiteX1" fmla="*/ 411132 w 411132"/>
                <a:gd name="connsiteY1" fmla="*/ 0 h 432048"/>
                <a:gd name="connsiteX2" fmla="*/ 411132 w 411132"/>
                <a:gd name="connsiteY2" fmla="*/ 432048 h 432048"/>
                <a:gd name="connsiteX3" fmla="*/ 0 w 411132"/>
                <a:gd name="connsiteY3" fmla="*/ 380426 h 432048"/>
                <a:gd name="connsiteX4" fmla="*/ 41300 w 411132"/>
                <a:gd name="connsiteY4" fmla="*/ 0 h 432048"/>
                <a:gd name="connsiteX0" fmla="*/ 41300 w 411132"/>
                <a:gd name="connsiteY0" fmla="*/ 0 h 411400"/>
                <a:gd name="connsiteX1" fmla="*/ 411132 w 411132"/>
                <a:gd name="connsiteY1" fmla="*/ 0 h 411400"/>
                <a:gd name="connsiteX2" fmla="*/ 359507 w 411132"/>
                <a:gd name="connsiteY2" fmla="*/ 411400 h 411400"/>
                <a:gd name="connsiteX3" fmla="*/ 0 w 411132"/>
                <a:gd name="connsiteY3" fmla="*/ 380426 h 411400"/>
                <a:gd name="connsiteX4" fmla="*/ 41300 w 411132"/>
                <a:gd name="connsiteY4" fmla="*/ 0 h 411400"/>
                <a:gd name="connsiteX0" fmla="*/ 63197 w 411132"/>
                <a:gd name="connsiteY0" fmla="*/ 5474 h 411400"/>
                <a:gd name="connsiteX1" fmla="*/ 411132 w 411132"/>
                <a:gd name="connsiteY1" fmla="*/ 0 h 411400"/>
                <a:gd name="connsiteX2" fmla="*/ 359507 w 411132"/>
                <a:gd name="connsiteY2" fmla="*/ 411400 h 411400"/>
                <a:gd name="connsiteX3" fmla="*/ 0 w 411132"/>
                <a:gd name="connsiteY3" fmla="*/ 380426 h 411400"/>
                <a:gd name="connsiteX4" fmla="*/ 63197 w 411132"/>
                <a:gd name="connsiteY4" fmla="*/ 5474 h 4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132" h="411400">
                  <a:moveTo>
                    <a:pt x="63197" y="5474"/>
                  </a:moveTo>
                  <a:lnTo>
                    <a:pt x="411132" y="0"/>
                  </a:lnTo>
                  <a:lnTo>
                    <a:pt x="359507" y="411400"/>
                  </a:lnTo>
                  <a:lnTo>
                    <a:pt x="0" y="380426"/>
                  </a:lnTo>
                  <a:lnTo>
                    <a:pt x="63197" y="5474"/>
                  </a:lnTo>
                  <a:close/>
                </a:path>
              </a:pathLst>
            </a:custGeom>
            <a:noFill/>
            <a:ln w="76200" cmpd="sng">
              <a:solidFill>
                <a:srgbClr val="649F17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Left Brace 4"/>
          <p:cNvSpPr/>
          <p:nvPr/>
        </p:nvSpPr>
        <p:spPr>
          <a:xfrm>
            <a:off x="4658442" y="2550763"/>
            <a:ext cx="360040" cy="2232248"/>
          </a:xfrm>
          <a:prstGeom prst="leftBrace">
            <a:avLst>
              <a:gd name="adj1" fmla="val 58304"/>
              <a:gd name="adj2" fmla="val 50000"/>
            </a:avLst>
          </a:prstGeom>
          <a:ln w="38100" cmpd="sng">
            <a:solidFill>
              <a:schemeClr val="bg1">
                <a:lumMod val="6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514" y="2442791"/>
            <a:ext cx="720000" cy="720000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506" y="3306887"/>
            <a:ext cx="733197" cy="720000"/>
          </a:xfrm>
          <a:prstGeom prst="rect">
            <a:avLst/>
          </a:prstGeom>
        </p:spPr>
      </p:pic>
      <p:pic>
        <p:nvPicPr>
          <p:cNvPr id="10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514" y="4170983"/>
            <a:ext cx="720000" cy="720000"/>
          </a:xfrm>
          <a:prstGeom prst="rect">
            <a:avLst/>
          </a:prstGeom>
        </p:spPr>
      </p:pic>
      <p:grpSp>
        <p:nvGrpSpPr>
          <p:cNvPr id="11" name="Group 30"/>
          <p:cNvGrpSpPr/>
          <p:nvPr/>
        </p:nvGrpSpPr>
        <p:grpSpPr>
          <a:xfrm>
            <a:off x="6242618" y="4278955"/>
            <a:ext cx="1800200" cy="504056"/>
            <a:chOff x="4139952" y="4725144"/>
            <a:chExt cx="1800200" cy="504056"/>
          </a:xfrm>
        </p:grpSpPr>
        <p:sp>
          <p:nvSpPr>
            <p:cNvPr id="12" name="Rectangle 11"/>
            <p:cNvSpPr/>
            <p:nvPr/>
          </p:nvSpPr>
          <p:spPr>
            <a:xfrm>
              <a:off x="4139952" y="4725144"/>
              <a:ext cx="1800200" cy="504056"/>
            </a:xfrm>
            <a:prstGeom prst="rect">
              <a:avLst/>
            </a:prstGeom>
            <a:solidFill>
              <a:srgbClr val="C9FF95"/>
            </a:solidFill>
            <a:ln>
              <a:solidFill>
                <a:srgbClr val="649F17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nip Single Corner Rectangle 10"/>
            <p:cNvSpPr/>
            <p:nvPr/>
          </p:nvSpPr>
          <p:spPr>
            <a:xfrm>
              <a:off x="4211960" y="4797152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Snip Single Corner Rectangle 13"/>
            <p:cNvSpPr/>
            <p:nvPr/>
          </p:nvSpPr>
          <p:spPr>
            <a:xfrm>
              <a:off x="4644008" y="4797152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Snip Single Corner Rectangle 14"/>
            <p:cNvSpPr/>
            <p:nvPr/>
          </p:nvSpPr>
          <p:spPr>
            <a:xfrm>
              <a:off x="5076056" y="4797152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Snip Single Corner Rectangle 15"/>
            <p:cNvSpPr/>
            <p:nvPr/>
          </p:nvSpPr>
          <p:spPr>
            <a:xfrm>
              <a:off x="5508104" y="4797152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242618" y="3414859"/>
            <a:ext cx="936104" cy="504056"/>
            <a:chOff x="4139952" y="3933056"/>
            <a:chExt cx="936104" cy="504056"/>
          </a:xfrm>
        </p:grpSpPr>
        <p:sp>
          <p:nvSpPr>
            <p:cNvPr id="18" name="Rectangle 18"/>
            <p:cNvSpPr/>
            <p:nvPr/>
          </p:nvSpPr>
          <p:spPr>
            <a:xfrm>
              <a:off x="4139952" y="3933056"/>
              <a:ext cx="936104" cy="504056"/>
            </a:xfrm>
            <a:prstGeom prst="rect">
              <a:avLst/>
            </a:prstGeom>
            <a:solidFill>
              <a:srgbClr val="C9FF95"/>
            </a:solidFill>
            <a:ln>
              <a:solidFill>
                <a:srgbClr val="649F17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Snip Single Corner Rectangle 19"/>
            <p:cNvSpPr/>
            <p:nvPr/>
          </p:nvSpPr>
          <p:spPr>
            <a:xfrm>
              <a:off x="4211960" y="4005064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Snip Single Corner Rectangle 20"/>
            <p:cNvSpPr/>
            <p:nvPr/>
          </p:nvSpPr>
          <p:spPr>
            <a:xfrm>
              <a:off x="4644008" y="4005064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16"/>
          <p:cNvGrpSpPr/>
          <p:nvPr/>
        </p:nvGrpSpPr>
        <p:grpSpPr>
          <a:xfrm>
            <a:off x="6242618" y="2550763"/>
            <a:ext cx="2664296" cy="504056"/>
            <a:chOff x="4139952" y="3068960"/>
            <a:chExt cx="2664296" cy="504056"/>
          </a:xfrm>
        </p:grpSpPr>
        <p:sp>
          <p:nvSpPr>
            <p:cNvPr id="22" name="Rectangle 23"/>
            <p:cNvSpPr/>
            <p:nvPr/>
          </p:nvSpPr>
          <p:spPr>
            <a:xfrm>
              <a:off x="4139952" y="3068960"/>
              <a:ext cx="2664296" cy="504056"/>
            </a:xfrm>
            <a:prstGeom prst="rect">
              <a:avLst/>
            </a:prstGeom>
            <a:solidFill>
              <a:srgbClr val="C9FF95"/>
            </a:solidFill>
            <a:ln>
              <a:solidFill>
                <a:srgbClr val="649F17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Snip Single Corner Rectangle 24"/>
            <p:cNvSpPr/>
            <p:nvPr/>
          </p:nvSpPr>
          <p:spPr>
            <a:xfrm>
              <a:off x="4211960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Snip Single Corner Rectangle 25"/>
            <p:cNvSpPr/>
            <p:nvPr/>
          </p:nvSpPr>
          <p:spPr>
            <a:xfrm>
              <a:off x="4644008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Snip Single Corner Rectangle 26"/>
            <p:cNvSpPr/>
            <p:nvPr/>
          </p:nvSpPr>
          <p:spPr>
            <a:xfrm>
              <a:off x="5076056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Snip Single Corner Rectangle 27"/>
            <p:cNvSpPr/>
            <p:nvPr/>
          </p:nvSpPr>
          <p:spPr>
            <a:xfrm>
              <a:off x="5508104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Snip Single Corner Rectangle 28"/>
            <p:cNvSpPr/>
            <p:nvPr/>
          </p:nvSpPr>
          <p:spPr>
            <a:xfrm>
              <a:off x="5940152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Snip Single Corner Rectangle 29"/>
            <p:cNvSpPr/>
            <p:nvPr/>
          </p:nvSpPr>
          <p:spPr>
            <a:xfrm>
              <a:off x="6372200" y="3140968"/>
              <a:ext cx="360040" cy="360040"/>
            </a:xfrm>
            <a:prstGeom prst="snip1Rect">
              <a:avLst>
                <a:gd name="adj" fmla="val 25270"/>
              </a:avLst>
            </a:prstGeom>
            <a:solidFill>
              <a:srgbClr val="649F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ounded Rectangular Callout 6148"/>
          <p:cNvSpPr/>
          <p:nvPr/>
        </p:nvSpPr>
        <p:spPr>
          <a:xfrm>
            <a:off x="2030150" y="4459015"/>
            <a:ext cx="1800200" cy="576064"/>
          </a:xfrm>
          <a:prstGeom prst="wedgeRoundRectCallout">
            <a:avLst>
              <a:gd name="adj1" fmla="val 36137"/>
              <a:gd name="adj2" fmla="val -97803"/>
              <a:gd name="adj3" fmla="val 16667"/>
            </a:avLst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“Users” (humans)</a:t>
            </a:r>
          </a:p>
        </p:txBody>
      </p:sp>
      <p:sp>
        <p:nvSpPr>
          <p:cNvPr id="30" name="Rounded Rectangular Callout 37"/>
          <p:cNvSpPr/>
          <p:nvPr/>
        </p:nvSpPr>
        <p:spPr>
          <a:xfrm>
            <a:off x="3470310" y="1362671"/>
            <a:ext cx="2376264" cy="720080"/>
          </a:xfrm>
          <a:prstGeom prst="wedgeRoundRectCallout">
            <a:avLst>
              <a:gd name="adj1" fmla="val 40725"/>
              <a:gd name="adj2" fmla="val 86996"/>
              <a:gd name="adj3" fmla="val 16667"/>
            </a:avLst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Users</a:t>
            </a:r>
            <a:br>
              <a:rPr lang="en-US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(browsers)</a:t>
            </a:r>
          </a:p>
        </p:txBody>
      </p:sp>
      <p:sp>
        <p:nvSpPr>
          <p:cNvPr id="31" name="Rounded Rectangular Callout 38"/>
          <p:cNvSpPr/>
          <p:nvPr/>
        </p:nvSpPr>
        <p:spPr>
          <a:xfrm>
            <a:off x="6278622" y="1794719"/>
            <a:ext cx="1440160" cy="504056"/>
          </a:xfrm>
          <a:prstGeom prst="wedgeRoundRectCallout">
            <a:avLst>
              <a:gd name="adj1" fmla="val -46806"/>
              <a:gd name="adj2" fmla="val 93141"/>
              <a:gd name="adj3" fmla="val 16667"/>
            </a:avLst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Session</a:t>
            </a:r>
          </a:p>
        </p:txBody>
      </p:sp>
      <p:sp>
        <p:nvSpPr>
          <p:cNvPr id="32" name="Rounded Rectangular Callout 39"/>
          <p:cNvSpPr/>
          <p:nvPr/>
        </p:nvSpPr>
        <p:spPr>
          <a:xfrm>
            <a:off x="8366854" y="3378895"/>
            <a:ext cx="2088232" cy="720080"/>
          </a:xfrm>
          <a:prstGeom prst="wedgeRoundRectCallout">
            <a:avLst>
              <a:gd name="adj1" fmla="val -40650"/>
              <a:gd name="adj2" fmla="val -119470"/>
              <a:gd name="adj3" fmla="val 16667"/>
            </a:avLst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Page view</a:t>
            </a:r>
          </a:p>
        </p:txBody>
      </p:sp>
    </p:spTree>
    <p:extLst>
      <p:ext uri="{BB962C8B-B14F-4D97-AF65-F5344CB8AC3E}">
        <p14:creationId xmlns:p14="http://schemas.microsoft.com/office/powerpoint/2010/main" val="2063635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Session</a:t>
            </a:r>
          </a:p>
        </p:txBody>
      </p:sp>
      <p:sp>
        <p:nvSpPr>
          <p:cNvPr id="4" name="Obdélník 3"/>
          <p:cNvSpPr/>
          <p:nvPr/>
        </p:nvSpPr>
        <p:spPr>
          <a:xfrm>
            <a:off x="2579318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bdélník 4"/>
          <p:cNvSpPr/>
          <p:nvPr/>
        </p:nvSpPr>
        <p:spPr>
          <a:xfrm>
            <a:off x="4472835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 5"/>
          <p:cNvSpPr/>
          <p:nvPr/>
        </p:nvSpPr>
        <p:spPr>
          <a:xfrm>
            <a:off x="6366352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bdélník 6"/>
          <p:cNvSpPr/>
          <p:nvPr/>
        </p:nvSpPr>
        <p:spPr>
          <a:xfrm>
            <a:off x="8259869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ovací šipka 8"/>
          <p:cNvCxnSpPr/>
          <p:nvPr/>
        </p:nvCxnSpPr>
        <p:spPr>
          <a:xfrm>
            <a:off x="3832964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Přímá spojovací šipka 9"/>
          <p:cNvCxnSpPr/>
          <p:nvPr/>
        </p:nvCxnSpPr>
        <p:spPr>
          <a:xfrm>
            <a:off x="5751534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Přímá spojovací šipka 10"/>
          <p:cNvCxnSpPr/>
          <p:nvPr/>
        </p:nvCxnSpPr>
        <p:spPr>
          <a:xfrm>
            <a:off x="7630438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ovéPole 11"/>
          <p:cNvSpPr txBox="1"/>
          <p:nvPr/>
        </p:nvSpPr>
        <p:spPr>
          <a:xfrm>
            <a:off x="2735893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1</a:t>
            </a:r>
          </a:p>
        </p:txBody>
      </p:sp>
      <p:sp>
        <p:nvSpPr>
          <p:cNvPr id="13" name="TextovéPole 12"/>
          <p:cNvSpPr txBox="1"/>
          <p:nvPr/>
        </p:nvSpPr>
        <p:spPr>
          <a:xfrm>
            <a:off x="4629410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2</a:t>
            </a:r>
          </a:p>
        </p:txBody>
      </p:sp>
      <p:sp>
        <p:nvSpPr>
          <p:cNvPr id="14" name="TextovéPole 13"/>
          <p:cNvSpPr txBox="1"/>
          <p:nvPr/>
        </p:nvSpPr>
        <p:spPr>
          <a:xfrm>
            <a:off x="6522927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3</a:t>
            </a:r>
          </a:p>
        </p:txBody>
      </p:sp>
      <p:sp>
        <p:nvSpPr>
          <p:cNvPr id="15" name="TextovéPole 14"/>
          <p:cNvSpPr txBox="1"/>
          <p:nvPr/>
        </p:nvSpPr>
        <p:spPr>
          <a:xfrm>
            <a:off x="8416444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4</a:t>
            </a:r>
          </a:p>
        </p:txBody>
      </p:sp>
      <p:sp>
        <p:nvSpPr>
          <p:cNvPr id="16" name="TextovéPole 15"/>
          <p:cNvSpPr txBox="1"/>
          <p:nvPr/>
        </p:nvSpPr>
        <p:spPr>
          <a:xfrm>
            <a:off x="2735893" y="150602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9:00</a:t>
            </a:r>
            <a:endParaRPr lang="cs-CZ" dirty="0"/>
          </a:p>
        </p:txBody>
      </p:sp>
      <p:sp>
        <p:nvSpPr>
          <p:cNvPr id="17" name="TextovéPole 16"/>
          <p:cNvSpPr txBox="1"/>
          <p:nvPr/>
        </p:nvSpPr>
        <p:spPr>
          <a:xfrm>
            <a:off x="4635673" y="150602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9:05</a:t>
            </a:r>
          </a:p>
        </p:txBody>
      </p:sp>
      <p:sp>
        <p:nvSpPr>
          <p:cNvPr id="18" name="TextovéPole 17"/>
          <p:cNvSpPr txBox="1"/>
          <p:nvPr/>
        </p:nvSpPr>
        <p:spPr>
          <a:xfrm>
            <a:off x="6535453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9:10</a:t>
            </a:r>
          </a:p>
        </p:txBody>
      </p:sp>
      <p:sp>
        <p:nvSpPr>
          <p:cNvPr id="19" name="TextovéPole 18"/>
          <p:cNvSpPr txBox="1"/>
          <p:nvPr/>
        </p:nvSpPr>
        <p:spPr>
          <a:xfrm>
            <a:off x="8438364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9:20</a:t>
            </a:r>
          </a:p>
        </p:txBody>
      </p:sp>
      <p:sp>
        <p:nvSpPr>
          <p:cNvPr id="20" name="Obdélník 19"/>
          <p:cNvSpPr/>
          <p:nvPr/>
        </p:nvSpPr>
        <p:spPr>
          <a:xfrm>
            <a:off x="2579318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bdélník 20"/>
          <p:cNvSpPr/>
          <p:nvPr/>
        </p:nvSpPr>
        <p:spPr>
          <a:xfrm>
            <a:off x="4472835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Obdélník 21"/>
          <p:cNvSpPr/>
          <p:nvPr/>
        </p:nvSpPr>
        <p:spPr>
          <a:xfrm>
            <a:off x="6366352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Obdélník 22"/>
          <p:cNvSpPr/>
          <p:nvPr/>
        </p:nvSpPr>
        <p:spPr>
          <a:xfrm>
            <a:off x="8259869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4" name="Přímá spojovací šipka 23"/>
          <p:cNvCxnSpPr/>
          <p:nvPr/>
        </p:nvCxnSpPr>
        <p:spPr>
          <a:xfrm>
            <a:off x="3832964" y="5450910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ovací šipka 24"/>
          <p:cNvCxnSpPr/>
          <p:nvPr/>
        </p:nvCxnSpPr>
        <p:spPr>
          <a:xfrm>
            <a:off x="5751534" y="5450910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ovací šipka 25"/>
          <p:cNvCxnSpPr/>
          <p:nvPr/>
        </p:nvCxnSpPr>
        <p:spPr>
          <a:xfrm>
            <a:off x="7630438" y="5450910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ovéPole 26"/>
          <p:cNvSpPr txBox="1"/>
          <p:nvPr/>
        </p:nvSpPr>
        <p:spPr>
          <a:xfrm>
            <a:off x="2735893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1</a:t>
            </a:r>
          </a:p>
        </p:txBody>
      </p:sp>
      <p:sp>
        <p:nvSpPr>
          <p:cNvPr id="28" name="TextovéPole 27"/>
          <p:cNvSpPr txBox="1"/>
          <p:nvPr/>
        </p:nvSpPr>
        <p:spPr>
          <a:xfrm>
            <a:off x="4629410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2</a:t>
            </a:r>
          </a:p>
        </p:txBody>
      </p:sp>
      <p:sp>
        <p:nvSpPr>
          <p:cNvPr id="29" name="TextovéPole 28"/>
          <p:cNvSpPr txBox="1"/>
          <p:nvPr/>
        </p:nvSpPr>
        <p:spPr>
          <a:xfrm>
            <a:off x="6522927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3</a:t>
            </a:r>
          </a:p>
        </p:txBody>
      </p:sp>
      <p:sp>
        <p:nvSpPr>
          <p:cNvPr id="30" name="TextovéPole 29"/>
          <p:cNvSpPr txBox="1"/>
          <p:nvPr/>
        </p:nvSpPr>
        <p:spPr>
          <a:xfrm>
            <a:off x="8416444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4</a:t>
            </a:r>
          </a:p>
        </p:txBody>
      </p:sp>
      <p:sp>
        <p:nvSpPr>
          <p:cNvPr id="31" name="TextovéPole 30"/>
          <p:cNvSpPr txBox="1"/>
          <p:nvPr/>
        </p:nvSpPr>
        <p:spPr>
          <a:xfrm>
            <a:off x="2735893" y="413857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9:00</a:t>
            </a:r>
            <a:endParaRPr lang="cs-CZ" dirty="0"/>
          </a:p>
        </p:txBody>
      </p:sp>
      <p:sp>
        <p:nvSpPr>
          <p:cNvPr id="32" name="TextovéPole 31"/>
          <p:cNvSpPr txBox="1"/>
          <p:nvPr/>
        </p:nvSpPr>
        <p:spPr>
          <a:xfrm>
            <a:off x="4635673" y="413857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9:05</a:t>
            </a:r>
          </a:p>
        </p:txBody>
      </p:sp>
      <p:sp>
        <p:nvSpPr>
          <p:cNvPr id="33" name="TextovéPole 32"/>
          <p:cNvSpPr txBox="1"/>
          <p:nvPr/>
        </p:nvSpPr>
        <p:spPr>
          <a:xfrm>
            <a:off x="6535453" y="413266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9:45</a:t>
            </a:r>
          </a:p>
        </p:txBody>
      </p:sp>
      <p:sp>
        <p:nvSpPr>
          <p:cNvPr id="34" name="TextovéPole 33"/>
          <p:cNvSpPr txBox="1"/>
          <p:nvPr/>
        </p:nvSpPr>
        <p:spPr>
          <a:xfrm>
            <a:off x="8438364" y="413266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9:50</a:t>
            </a:r>
          </a:p>
        </p:txBody>
      </p:sp>
      <p:cxnSp>
        <p:nvCxnSpPr>
          <p:cNvPr id="36" name="Přímá spojnice 35"/>
          <p:cNvCxnSpPr/>
          <p:nvPr/>
        </p:nvCxnSpPr>
        <p:spPr>
          <a:xfrm>
            <a:off x="5987441" y="3958225"/>
            <a:ext cx="0" cy="268057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ovéPole 36"/>
          <p:cNvSpPr txBox="1"/>
          <p:nvPr/>
        </p:nvSpPr>
        <p:spPr>
          <a:xfrm>
            <a:off x="6658103" y="3822573"/>
            <a:ext cx="1358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New session</a:t>
            </a:r>
          </a:p>
        </p:txBody>
      </p:sp>
      <p:cxnSp>
        <p:nvCxnSpPr>
          <p:cNvPr id="38" name="Přímá spojovací šipka 37"/>
          <p:cNvCxnSpPr/>
          <p:nvPr/>
        </p:nvCxnSpPr>
        <p:spPr>
          <a:xfrm>
            <a:off x="6169588" y="4007239"/>
            <a:ext cx="48851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ovéPole 38"/>
          <p:cNvSpPr txBox="1"/>
          <p:nvPr/>
        </p:nvSpPr>
        <p:spPr>
          <a:xfrm>
            <a:off x="10187335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9:25</a:t>
            </a:r>
          </a:p>
        </p:txBody>
      </p:sp>
      <p:sp>
        <p:nvSpPr>
          <p:cNvPr id="40" name="TextovéPole 39"/>
          <p:cNvSpPr txBox="1"/>
          <p:nvPr/>
        </p:nvSpPr>
        <p:spPr>
          <a:xfrm>
            <a:off x="10187335" y="218178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EXIT</a:t>
            </a:r>
          </a:p>
        </p:txBody>
      </p:sp>
      <p:sp>
        <p:nvSpPr>
          <p:cNvPr id="41" name="TextovéPole 40"/>
          <p:cNvSpPr txBox="1"/>
          <p:nvPr/>
        </p:nvSpPr>
        <p:spPr>
          <a:xfrm>
            <a:off x="10187335" y="4130405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9:55</a:t>
            </a:r>
          </a:p>
        </p:txBody>
      </p:sp>
      <p:sp>
        <p:nvSpPr>
          <p:cNvPr id="42" name="TextovéPole 41"/>
          <p:cNvSpPr txBox="1"/>
          <p:nvPr/>
        </p:nvSpPr>
        <p:spPr>
          <a:xfrm>
            <a:off x="10187335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87829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7" grpId="0"/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 err="1"/>
              <a:t>Time</a:t>
            </a:r>
            <a:r>
              <a:rPr lang="cs-CZ" dirty="0"/>
              <a:t> </a:t>
            </a:r>
            <a:r>
              <a:rPr lang="cs-CZ" dirty="0" err="1"/>
              <a:t>measurement</a:t>
            </a:r>
            <a:endParaRPr lang="cs-CZ" dirty="0"/>
          </a:p>
        </p:txBody>
      </p:sp>
      <p:sp>
        <p:nvSpPr>
          <p:cNvPr id="4" name="Obdélník 3"/>
          <p:cNvSpPr/>
          <p:nvPr/>
        </p:nvSpPr>
        <p:spPr>
          <a:xfrm>
            <a:off x="2579318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bdélník 4"/>
          <p:cNvSpPr/>
          <p:nvPr/>
        </p:nvSpPr>
        <p:spPr>
          <a:xfrm>
            <a:off x="4472835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 5"/>
          <p:cNvSpPr/>
          <p:nvPr/>
        </p:nvSpPr>
        <p:spPr>
          <a:xfrm>
            <a:off x="6366352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bdélník 6"/>
          <p:cNvSpPr/>
          <p:nvPr/>
        </p:nvSpPr>
        <p:spPr>
          <a:xfrm>
            <a:off x="8259869" y="192868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ovací šipka 8"/>
          <p:cNvCxnSpPr/>
          <p:nvPr/>
        </p:nvCxnSpPr>
        <p:spPr>
          <a:xfrm>
            <a:off x="3832964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Přímá spojovací šipka 9"/>
          <p:cNvCxnSpPr/>
          <p:nvPr/>
        </p:nvCxnSpPr>
        <p:spPr>
          <a:xfrm>
            <a:off x="5751534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Přímá spojovací šipka 10"/>
          <p:cNvCxnSpPr/>
          <p:nvPr/>
        </p:nvCxnSpPr>
        <p:spPr>
          <a:xfrm>
            <a:off x="7630438" y="281835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ovéPole 11"/>
          <p:cNvSpPr txBox="1"/>
          <p:nvPr/>
        </p:nvSpPr>
        <p:spPr>
          <a:xfrm>
            <a:off x="2735893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1</a:t>
            </a:r>
          </a:p>
        </p:txBody>
      </p:sp>
      <p:sp>
        <p:nvSpPr>
          <p:cNvPr id="13" name="TextovéPole 12"/>
          <p:cNvSpPr txBox="1"/>
          <p:nvPr/>
        </p:nvSpPr>
        <p:spPr>
          <a:xfrm>
            <a:off x="4629410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2</a:t>
            </a:r>
          </a:p>
        </p:txBody>
      </p:sp>
      <p:sp>
        <p:nvSpPr>
          <p:cNvPr id="14" name="TextovéPole 13"/>
          <p:cNvSpPr txBox="1"/>
          <p:nvPr/>
        </p:nvSpPr>
        <p:spPr>
          <a:xfrm>
            <a:off x="6522927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3</a:t>
            </a:r>
          </a:p>
        </p:txBody>
      </p:sp>
      <p:sp>
        <p:nvSpPr>
          <p:cNvPr id="15" name="TextovéPole 14"/>
          <p:cNvSpPr txBox="1"/>
          <p:nvPr/>
        </p:nvSpPr>
        <p:spPr>
          <a:xfrm>
            <a:off x="8416444" y="217952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4</a:t>
            </a:r>
          </a:p>
        </p:txBody>
      </p:sp>
      <p:sp>
        <p:nvSpPr>
          <p:cNvPr id="16" name="TextovéPole 15"/>
          <p:cNvSpPr txBox="1"/>
          <p:nvPr/>
        </p:nvSpPr>
        <p:spPr>
          <a:xfrm>
            <a:off x="2735893" y="150602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9:00</a:t>
            </a:r>
            <a:endParaRPr lang="cs-CZ" dirty="0"/>
          </a:p>
        </p:txBody>
      </p:sp>
      <p:sp>
        <p:nvSpPr>
          <p:cNvPr id="17" name="TextovéPole 16"/>
          <p:cNvSpPr txBox="1"/>
          <p:nvPr/>
        </p:nvSpPr>
        <p:spPr>
          <a:xfrm>
            <a:off x="4635673" y="150602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9:05</a:t>
            </a:r>
          </a:p>
        </p:txBody>
      </p:sp>
      <p:sp>
        <p:nvSpPr>
          <p:cNvPr id="18" name="TextovéPole 17"/>
          <p:cNvSpPr txBox="1"/>
          <p:nvPr/>
        </p:nvSpPr>
        <p:spPr>
          <a:xfrm>
            <a:off x="6535453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9:10</a:t>
            </a:r>
          </a:p>
        </p:txBody>
      </p:sp>
      <p:sp>
        <p:nvSpPr>
          <p:cNvPr id="19" name="TextovéPole 18"/>
          <p:cNvSpPr txBox="1"/>
          <p:nvPr/>
        </p:nvSpPr>
        <p:spPr>
          <a:xfrm>
            <a:off x="8438364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9:20</a:t>
            </a:r>
          </a:p>
        </p:txBody>
      </p:sp>
      <p:sp>
        <p:nvSpPr>
          <p:cNvPr id="20" name="Obdélník 19"/>
          <p:cNvSpPr/>
          <p:nvPr/>
        </p:nvSpPr>
        <p:spPr>
          <a:xfrm>
            <a:off x="2579318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bdélník 20"/>
          <p:cNvSpPr/>
          <p:nvPr/>
        </p:nvSpPr>
        <p:spPr>
          <a:xfrm>
            <a:off x="4472835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Obdélník 21"/>
          <p:cNvSpPr/>
          <p:nvPr/>
        </p:nvSpPr>
        <p:spPr>
          <a:xfrm>
            <a:off x="6366352" y="4561236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4" name="Přímá spojovací šipka 23"/>
          <p:cNvCxnSpPr/>
          <p:nvPr/>
        </p:nvCxnSpPr>
        <p:spPr>
          <a:xfrm>
            <a:off x="3832964" y="5450910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ovací šipka 24"/>
          <p:cNvCxnSpPr/>
          <p:nvPr/>
        </p:nvCxnSpPr>
        <p:spPr>
          <a:xfrm>
            <a:off x="5751534" y="5450910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ovéPole 26"/>
          <p:cNvSpPr txBox="1"/>
          <p:nvPr/>
        </p:nvSpPr>
        <p:spPr>
          <a:xfrm>
            <a:off x="2735893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1</a:t>
            </a:r>
          </a:p>
        </p:txBody>
      </p:sp>
      <p:sp>
        <p:nvSpPr>
          <p:cNvPr id="28" name="TextovéPole 27"/>
          <p:cNvSpPr txBox="1"/>
          <p:nvPr/>
        </p:nvSpPr>
        <p:spPr>
          <a:xfrm>
            <a:off x="4629410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2</a:t>
            </a:r>
          </a:p>
        </p:txBody>
      </p:sp>
      <p:sp>
        <p:nvSpPr>
          <p:cNvPr id="29" name="TextovéPole 28"/>
          <p:cNvSpPr txBox="1"/>
          <p:nvPr/>
        </p:nvSpPr>
        <p:spPr>
          <a:xfrm>
            <a:off x="6522927" y="4812083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3</a:t>
            </a:r>
          </a:p>
        </p:txBody>
      </p:sp>
      <p:sp>
        <p:nvSpPr>
          <p:cNvPr id="31" name="TextovéPole 30"/>
          <p:cNvSpPr txBox="1"/>
          <p:nvPr/>
        </p:nvSpPr>
        <p:spPr>
          <a:xfrm>
            <a:off x="2735893" y="413857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9:00</a:t>
            </a:r>
            <a:endParaRPr lang="cs-CZ" dirty="0"/>
          </a:p>
        </p:txBody>
      </p:sp>
      <p:sp>
        <p:nvSpPr>
          <p:cNvPr id="32" name="TextovéPole 31"/>
          <p:cNvSpPr txBox="1"/>
          <p:nvPr/>
        </p:nvSpPr>
        <p:spPr>
          <a:xfrm>
            <a:off x="4635673" y="413857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9:05</a:t>
            </a:r>
          </a:p>
        </p:txBody>
      </p:sp>
      <p:sp>
        <p:nvSpPr>
          <p:cNvPr id="33" name="TextovéPole 32"/>
          <p:cNvSpPr txBox="1"/>
          <p:nvPr/>
        </p:nvSpPr>
        <p:spPr>
          <a:xfrm>
            <a:off x="6535453" y="413266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9:45</a:t>
            </a:r>
          </a:p>
        </p:txBody>
      </p:sp>
      <p:cxnSp>
        <p:nvCxnSpPr>
          <p:cNvPr id="36" name="Přímá spojnice 35"/>
          <p:cNvCxnSpPr/>
          <p:nvPr/>
        </p:nvCxnSpPr>
        <p:spPr>
          <a:xfrm>
            <a:off x="5987441" y="3958225"/>
            <a:ext cx="0" cy="268057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7" name="TextovéPole 36"/>
          <p:cNvSpPr txBox="1"/>
          <p:nvPr/>
        </p:nvSpPr>
        <p:spPr>
          <a:xfrm>
            <a:off x="6658103" y="3822573"/>
            <a:ext cx="1358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New session</a:t>
            </a:r>
          </a:p>
        </p:txBody>
      </p:sp>
      <p:cxnSp>
        <p:nvCxnSpPr>
          <p:cNvPr id="38" name="Přímá spojovací šipka 37"/>
          <p:cNvCxnSpPr/>
          <p:nvPr/>
        </p:nvCxnSpPr>
        <p:spPr>
          <a:xfrm>
            <a:off x="6169588" y="4007239"/>
            <a:ext cx="48851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ovéPole 38"/>
          <p:cNvSpPr txBox="1"/>
          <p:nvPr/>
        </p:nvSpPr>
        <p:spPr>
          <a:xfrm>
            <a:off x="10187335" y="150010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9:25</a:t>
            </a:r>
          </a:p>
        </p:txBody>
      </p:sp>
      <p:sp>
        <p:nvSpPr>
          <p:cNvPr id="40" name="TextovéPole 39"/>
          <p:cNvSpPr txBox="1"/>
          <p:nvPr/>
        </p:nvSpPr>
        <p:spPr>
          <a:xfrm>
            <a:off x="10187335" y="2181786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EXIT</a:t>
            </a:r>
          </a:p>
        </p:txBody>
      </p:sp>
      <p:sp>
        <p:nvSpPr>
          <p:cNvPr id="41" name="TextovéPole 40"/>
          <p:cNvSpPr txBox="1"/>
          <p:nvPr/>
        </p:nvSpPr>
        <p:spPr>
          <a:xfrm>
            <a:off x="8416444" y="4156787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9:55</a:t>
            </a:r>
          </a:p>
        </p:txBody>
      </p:sp>
      <p:sp>
        <p:nvSpPr>
          <p:cNvPr id="42" name="TextovéPole 41"/>
          <p:cNvSpPr txBox="1"/>
          <p:nvPr/>
        </p:nvSpPr>
        <p:spPr>
          <a:xfrm>
            <a:off x="8416444" y="4838465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EXIT</a:t>
            </a:r>
          </a:p>
        </p:txBody>
      </p:sp>
      <p:sp>
        <p:nvSpPr>
          <p:cNvPr id="43" name="TextovéPole 42"/>
          <p:cNvSpPr txBox="1"/>
          <p:nvPr/>
        </p:nvSpPr>
        <p:spPr>
          <a:xfrm>
            <a:off x="243266" y="2369492"/>
            <a:ext cx="1726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dirty="0"/>
              <a:t>Session 1</a:t>
            </a:r>
          </a:p>
          <a:p>
            <a:pPr algn="ctr"/>
            <a:r>
              <a:rPr lang="cs-CZ" sz="2400" dirty="0">
                <a:solidFill>
                  <a:srgbClr val="00B0F0"/>
                </a:solidFill>
              </a:rPr>
              <a:t>20 </a:t>
            </a:r>
            <a:r>
              <a:rPr lang="cs-CZ" sz="2400" dirty="0" err="1">
                <a:solidFill>
                  <a:srgbClr val="00B0F0"/>
                </a:solidFill>
              </a:rPr>
              <a:t>minutes</a:t>
            </a:r>
            <a:endParaRPr lang="cs-CZ" sz="2400" dirty="0">
              <a:solidFill>
                <a:srgbClr val="00B0F0"/>
              </a:solidFill>
            </a:endParaRPr>
          </a:p>
        </p:txBody>
      </p:sp>
      <p:sp>
        <p:nvSpPr>
          <p:cNvPr id="44" name="TextovéPole 43"/>
          <p:cNvSpPr txBox="1"/>
          <p:nvPr/>
        </p:nvSpPr>
        <p:spPr>
          <a:xfrm>
            <a:off x="376856" y="4883011"/>
            <a:ext cx="1726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dirty="0"/>
              <a:t>Session 2</a:t>
            </a:r>
          </a:p>
          <a:p>
            <a:pPr algn="ctr"/>
            <a:r>
              <a:rPr lang="cs-CZ" sz="2400" dirty="0">
                <a:solidFill>
                  <a:srgbClr val="00B0F0"/>
                </a:solidFill>
              </a:rPr>
              <a:t>5 </a:t>
            </a:r>
            <a:r>
              <a:rPr lang="cs-CZ" sz="2400" dirty="0" err="1">
                <a:solidFill>
                  <a:srgbClr val="00B0F0"/>
                </a:solidFill>
              </a:rPr>
              <a:t>minutes</a:t>
            </a:r>
            <a:endParaRPr lang="cs-CZ" sz="2400" dirty="0">
              <a:solidFill>
                <a:srgbClr val="00B0F0"/>
              </a:solidFill>
            </a:endParaRPr>
          </a:p>
        </p:txBody>
      </p:sp>
      <p:sp>
        <p:nvSpPr>
          <p:cNvPr id="45" name="TextovéPole 44"/>
          <p:cNvSpPr txBox="1"/>
          <p:nvPr/>
        </p:nvSpPr>
        <p:spPr>
          <a:xfrm>
            <a:off x="9280216" y="4838465"/>
            <a:ext cx="1726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400" dirty="0"/>
              <a:t>Session 3</a:t>
            </a:r>
          </a:p>
          <a:p>
            <a:pPr algn="ctr"/>
            <a:r>
              <a:rPr lang="cs-CZ" sz="2400" dirty="0">
                <a:solidFill>
                  <a:srgbClr val="00B0F0"/>
                </a:solidFill>
              </a:rPr>
              <a:t>0 </a:t>
            </a:r>
            <a:r>
              <a:rPr lang="cs-CZ" sz="2400" dirty="0" err="1">
                <a:solidFill>
                  <a:srgbClr val="00B0F0"/>
                </a:solidFill>
              </a:rPr>
              <a:t>minutes</a:t>
            </a:r>
            <a:endParaRPr lang="cs-CZ" sz="2400" dirty="0">
              <a:solidFill>
                <a:srgbClr val="00B0F0"/>
              </a:solidFill>
            </a:endParaRPr>
          </a:p>
        </p:txBody>
      </p:sp>
      <p:sp>
        <p:nvSpPr>
          <p:cNvPr id="3" name="Obdélník 2"/>
          <p:cNvSpPr/>
          <p:nvPr/>
        </p:nvSpPr>
        <p:spPr>
          <a:xfrm>
            <a:off x="243266" y="1500108"/>
            <a:ext cx="10758261" cy="232246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6" name="Obdélník 45"/>
          <p:cNvSpPr/>
          <p:nvPr/>
        </p:nvSpPr>
        <p:spPr>
          <a:xfrm>
            <a:off x="221047" y="4132915"/>
            <a:ext cx="5513788" cy="232246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7" name="Obdélník 46"/>
          <p:cNvSpPr/>
          <p:nvPr/>
        </p:nvSpPr>
        <p:spPr>
          <a:xfrm>
            <a:off x="6221506" y="4132662"/>
            <a:ext cx="4780021" cy="232246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9469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7" grpId="0"/>
      <p:bldP spid="28" grpId="0"/>
      <p:bldP spid="29" grpId="0"/>
      <p:bldP spid="31" grpId="0"/>
      <p:bldP spid="32" grpId="0"/>
      <p:bldP spid="33" grpId="0"/>
      <p:bldP spid="37" grpId="0"/>
      <p:bldP spid="41" grpId="0"/>
      <p:bldP spid="42" grpId="0"/>
      <p:bldP spid="43" grpId="0"/>
      <p:bldP spid="44" grpId="0"/>
      <p:bldP spid="45" grpId="0"/>
      <p:bldP spid="3" grpId="0" animBg="1"/>
      <p:bldP spid="46" grpId="0" animBg="1"/>
      <p:bldP spid="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70557" y="111411"/>
            <a:ext cx="10515600" cy="1325563"/>
          </a:xfrm>
        </p:spPr>
        <p:txBody>
          <a:bodyPr/>
          <a:lstStyle/>
          <a:p>
            <a:pPr algn="ctr"/>
            <a:r>
              <a:rPr lang="cs-CZ" dirty="0"/>
              <a:t>Page </a:t>
            </a:r>
            <a:r>
              <a:rPr lang="en-GB" dirty="0"/>
              <a:t>value</a:t>
            </a:r>
          </a:p>
        </p:txBody>
      </p:sp>
      <p:sp>
        <p:nvSpPr>
          <p:cNvPr id="4" name="Obdélník 3"/>
          <p:cNvSpPr/>
          <p:nvPr/>
        </p:nvSpPr>
        <p:spPr>
          <a:xfrm>
            <a:off x="1777652" y="1690688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Obdélník 4"/>
          <p:cNvSpPr/>
          <p:nvPr/>
        </p:nvSpPr>
        <p:spPr>
          <a:xfrm>
            <a:off x="3671169" y="1690688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9" name="Přímá spojovací šipka 8"/>
          <p:cNvCxnSpPr/>
          <p:nvPr/>
        </p:nvCxnSpPr>
        <p:spPr>
          <a:xfrm>
            <a:off x="3031298" y="2580362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Přímá spojovací šipka 9"/>
          <p:cNvCxnSpPr/>
          <p:nvPr/>
        </p:nvCxnSpPr>
        <p:spPr>
          <a:xfrm>
            <a:off x="4949868" y="2580362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ovéPole 11"/>
          <p:cNvSpPr txBox="1"/>
          <p:nvPr/>
        </p:nvSpPr>
        <p:spPr>
          <a:xfrm>
            <a:off x="1934227" y="1941535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A</a:t>
            </a:r>
          </a:p>
        </p:txBody>
      </p:sp>
      <p:sp>
        <p:nvSpPr>
          <p:cNvPr id="13" name="TextovéPole 12"/>
          <p:cNvSpPr txBox="1"/>
          <p:nvPr/>
        </p:nvSpPr>
        <p:spPr>
          <a:xfrm>
            <a:off x="3827744" y="1941535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B</a:t>
            </a:r>
          </a:p>
        </p:txBody>
      </p:sp>
      <p:sp>
        <p:nvSpPr>
          <p:cNvPr id="20" name="Obdélník 19"/>
          <p:cNvSpPr/>
          <p:nvPr/>
        </p:nvSpPr>
        <p:spPr>
          <a:xfrm>
            <a:off x="1777652" y="432324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1" name="Obdélník 20"/>
          <p:cNvSpPr/>
          <p:nvPr/>
        </p:nvSpPr>
        <p:spPr>
          <a:xfrm>
            <a:off x="3671169" y="432324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Obdélník 21"/>
          <p:cNvSpPr/>
          <p:nvPr/>
        </p:nvSpPr>
        <p:spPr>
          <a:xfrm>
            <a:off x="5564686" y="4323242"/>
            <a:ext cx="1127342" cy="17126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4" name="Přímá spojovací šipka 23"/>
          <p:cNvCxnSpPr/>
          <p:nvPr/>
        </p:nvCxnSpPr>
        <p:spPr>
          <a:xfrm>
            <a:off x="3031298" y="521291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římá spojovací šipka 24"/>
          <p:cNvCxnSpPr/>
          <p:nvPr/>
        </p:nvCxnSpPr>
        <p:spPr>
          <a:xfrm>
            <a:off x="4949868" y="521291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ovací šipka 25"/>
          <p:cNvCxnSpPr/>
          <p:nvPr/>
        </p:nvCxnSpPr>
        <p:spPr>
          <a:xfrm>
            <a:off x="6828772" y="5212916"/>
            <a:ext cx="488515" cy="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ovéPole 26"/>
          <p:cNvSpPr txBox="1"/>
          <p:nvPr/>
        </p:nvSpPr>
        <p:spPr>
          <a:xfrm>
            <a:off x="1934227" y="457408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A</a:t>
            </a:r>
          </a:p>
        </p:txBody>
      </p:sp>
      <p:sp>
        <p:nvSpPr>
          <p:cNvPr id="28" name="TextovéPole 27"/>
          <p:cNvSpPr txBox="1"/>
          <p:nvPr/>
        </p:nvSpPr>
        <p:spPr>
          <a:xfrm>
            <a:off x="3827744" y="457408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B</a:t>
            </a:r>
          </a:p>
        </p:txBody>
      </p:sp>
      <p:sp>
        <p:nvSpPr>
          <p:cNvPr id="29" name="TextovéPole 28"/>
          <p:cNvSpPr txBox="1"/>
          <p:nvPr/>
        </p:nvSpPr>
        <p:spPr>
          <a:xfrm>
            <a:off x="5721261" y="4574089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C</a:t>
            </a:r>
          </a:p>
        </p:txBody>
      </p:sp>
      <p:sp>
        <p:nvSpPr>
          <p:cNvPr id="43" name="TextovéPole 42"/>
          <p:cNvSpPr txBox="1"/>
          <p:nvPr/>
        </p:nvSpPr>
        <p:spPr>
          <a:xfrm>
            <a:off x="5721260" y="2395696"/>
            <a:ext cx="1781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F0000"/>
                </a:solidFill>
              </a:rPr>
              <a:t>No </a:t>
            </a:r>
            <a:r>
              <a:rPr lang="en-GB" dirty="0">
                <a:solidFill>
                  <a:srgbClr val="FF0000"/>
                </a:solidFill>
              </a:rPr>
              <a:t>conversion</a:t>
            </a:r>
          </a:p>
        </p:txBody>
      </p:sp>
      <p:sp>
        <p:nvSpPr>
          <p:cNvPr id="44" name="TextovéPole 43"/>
          <p:cNvSpPr txBox="1"/>
          <p:nvPr/>
        </p:nvSpPr>
        <p:spPr>
          <a:xfrm>
            <a:off x="7317287" y="5028250"/>
            <a:ext cx="1781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00B050"/>
                </a:solidFill>
              </a:rPr>
              <a:t>Conversion</a:t>
            </a:r>
            <a:r>
              <a:rPr lang="cs-CZ" dirty="0">
                <a:solidFill>
                  <a:srgbClr val="00B050"/>
                </a:solidFill>
              </a:rPr>
              <a:t> 100$</a:t>
            </a:r>
          </a:p>
        </p:txBody>
      </p:sp>
      <p:sp>
        <p:nvSpPr>
          <p:cNvPr id="45" name="TextovéPole 44"/>
          <p:cNvSpPr txBox="1"/>
          <p:nvPr/>
        </p:nvSpPr>
        <p:spPr>
          <a:xfrm>
            <a:off x="414925" y="2395696"/>
            <a:ext cx="107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/>
              <a:t>Session 1</a:t>
            </a:r>
            <a:endParaRPr lang="cs-CZ" dirty="0"/>
          </a:p>
        </p:txBody>
      </p:sp>
      <p:sp>
        <p:nvSpPr>
          <p:cNvPr id="46" name="TextovéPole 45"/>
          <p:cNvSpPr txBox="1"/>
          <p:nvPr/>
        </p:nvSpPr>
        <p:spPr>
          <a:xfrm>
            <a:off x="414925" y="4843584"/>
            <a:ext cx="107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Session 2</a:t>
            </a:r>
          </a:p>
        </p:txBody>
      </p:sp>
      <p:sp>
        <p:nvSpPr>
          <p:cNvPr id="47" name="TextovéPole 46"/>
          <p:cNvSpPr txBox="1"/>
          <p:nvPr/>
        </p:nvSpPr>
        <p:spPr>
          <a:xfrm>
            <a:off x="8124172" y="1665162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A</a:t>
            </a:r>
          </a:p>
        </p:txBody>
      </p:sp>
      <p:sp>
        <p:nvSpPr>
          <p:cNvPr id="48" name="TextovéPole 47"/>
          <p:cNvSpPr txBox="1"/>
          <p:nvPr/>
        </p:nvSpPr>
        <p:spPr>
          <a:xfrm>
            <a:off x="8124172" y="2399067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B</a:t>
            </a:r>
          </a:p>
        </p:txBody>
      </p:sp>
      <p:sp>
        <p:nvSpPr>
          <p:cNvPr id="49" name="TextovéPole 48"/>
          <p:cNvSpPr txBox="1"/>
          <p:nvPr/>
        </p:nvSpPr>
        <p:spPr>
          <a:xfrm>
            <a:off x="8124172" y="3062828"/>
            <a:ext cx="8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C</a:t>
            </a:r>
          </a:p>
        </p:txBody>
      </p:sp>
      <p:sp>
        <p:nvSpPr>
          <p:cNvPr id="50" name="TextovéPole 49"/>
          <p:cNvSpPr txBox="1"/>
          <p:nvPr/>
        </p:nvSpPr>
        <p:spPr>
          <a:xfrm>
            <a:off x="9319886" y="988732"/>
            <a:ext cx="1406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Page </a:t>
            </a:r>
            <a:r>
              <a:rPr lang="en-GB" dirty="0"/>
              <a:t>value</a:t>
            </a:r>
          </a:p>
        </p:txBody>
      </p:sp>
      <p:cxnSp>
        <p:nvCxnSpPr>
          <p:cNvPr id="8" name="Přímá spojnice 7"/>
          <p:cNvCxnSpPr/>
          <p:nvPr/>
        </p:nvCxnSpPr>
        <p:spPr>
          <a:xfrm flipH="1">
            <a:off x="9078237" y="1115589"/>
            <a:ext cx="1" cy="26635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Přímá spojnice 52"/>
          <p:cNvCxnSpPr/>
          <p:nvPr/>
        </p:nvCxnSpPr>
        <p:spPr>
          <a:xfrm>
            <a:off x="8124172" y="1484921"/>
            <a:ext cx="37131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Přímá spojnice 53"/>
          <p:cNvCxnSpPr/>
          <p:nvPr/>
        </p:nvCxnSpPr>
        <p:spPr>
          <a:xfrm>
            <a:off x="8154965" y="2231957"/>
            <a:ext cx="36823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Přímá spojnice 54"/>
          <p:cNvCxnSpPr/>
          <p:nvPr/>
        </p:nvCxnSpPr>
        <p:spPr>
          <a:xfrm>
            <a:off x="8154965" y="2911227"/>
            <a:ext cx="36823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Přímá spojnice 56"/>
          <p:cNvCxnSpPr/>
          <p:nvPr/>
        </p:nvCxnSpPr>
        <p:spPr>
          <a:xfrm>
            <a:off x="8154965" y="3589720"/>
            <a:ext cx="368239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ovéPole 57"/>
          <p:cNvSpPr txBox="1"/>
          <p:nvPr/>
        </p:nvSpPr>
        <p:spPr>
          <a:xfrm>
            <a:off x="8975942" y="1668011"/>
            <a:ext cx="286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100$ / 2 </a:t>
            </a:r>
            <a:r>
              <a:rPr lang="en-GB" dirty="0"/>
              <a:t>sessions</a:t>
            </a:r>
            <a:r>
              <a:rPr lang="cs-CZ" dirty="0"/>
              <a:t> = </a:t>
            </a:r>
            <a:r>
              <a:rPr lang="cs-CZ" dirty="0">
                <a:solidFill>
                  <a:srgbClr val="00B050"/>
                </a:solidFill>
              </a:rPr>
              <a:t>50$</a:t>
            </a:r>
          </a:p>
        </p:txBody>
      </p:sp>
      <p:sp>
        <p:nvSpPr>
          <p:cNvPr id="63" name="TextovéPole 62"/>
          <p:cNvSpPr txBox="1"/>
          <p:nvPr/>
        </p:nvSpPr>
        <p:spPr>
          <a:xfrm>
            <a:off x="8975942" y="2422343"/>
            <a:ext cx="286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100$ / 2 </a:t>
            </a:r>
            <a:r>
              <a:rPr lang="en-GB" dirty="0"/>
              <a:t>sessions</a:t>
            </a:r>
            <a:r>
              <a:rPr lang="cs-CZ" dirty="0"/>
              <a:t> = </a:t>
            </a:r>
            <a:r>
              <a:rPr lang="cs-CZ" dirty="0">
                <a:solidFill>
                  <a:srgbClr val="00B050"/>
                </a:solidFill>
              </a:rPr>
              <a:t>50$</a:t>
            </a:r>
          </a:p>
        </p:txBody>
      </p:sp>
      <p:sp>
        <p:nvSpPr>
          <p:cNvPr id="64" name="TextovéPole 63"/>
          <p:cNvSpPr txBox="1"/>
          <p:nvPr/>
        </p:nvSpPr>
        <p:spPr>
          <a:xfrm>
            <a:off x="8975942" y="3100835"/>
            <a:ext cx="286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100$ / 1 session = </a:t>
            </a:r>
            <a:r>
              <a:rPr lang="cs-CZ" dirty="0">
                <a:solidFill>
                  <a:srgbClr val="00B050"/>
                </a:solidFill>
              </a:rPr>
              <a:t>100$</a:t>
            </a:r>
          </a:p>
        </p:txBody>
      </p:sp>
    </p:spTree>
    <p:extLst>
      <p:ext uri="{BB962C8B-B14F-4D97-AF65-F5344CB8AC3E}">
        <p14:creationId xmlns:p14="http://schemas.microsoft.com/office/powerpoint/2010/main" val="1134949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2" grpId="0"/>
      <p:bldP spid="13" grpId="0"/>
      <p:bldP spid="20" grpId="0" animBg="1"/>
      <p:bldP spid="21" grpId="0" animBg="1"/>
      <p:bldP spid="22" grpId="0" animBg="1"/>
      <p:bldP spid="27" grpId="0"/>
      <p:bldP spid="28" grpId="0"/>
      <p:bldP spid="29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8" grpId="0"/>
      <p:bldP spid="63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rch_stor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6170" y="323278"/>
            <a:ext cx="3481388" cy="6096309"/>
          </a:xfrm>
          <a:prstGeom prst="rect">
            <a:avLst/>
          </a:prstGeom>
        </p:spPr>
      </p:pic>
      <p:pic>
        <p:nvPicPr>
          <p:cNvPr id="5" name="stopwatch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98679" y="2660232"/>
            <a:ext cx="51562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2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15AE215C-DDA0-4249-8928-61C1CF939159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Distinguish traffic channels</a:t>
            </a:r>
          </a:p>
        </p:txBody>
      </p:sp>
      <p:sp>
        <p:nvSpPr>
          <p:cNvPr id="5" name="Snip Single Corner Rectangle 5">
            <a:extLst>
              <a:ext uri="{FF2B5EF4-FFF2-40B4-BE49-F238E27FC236}">
                <a16:creationId xmlns:a16="http://schemas.microsoft.com/office/drawing/2014/main" id="{3E36471F-BE47-564A-ACC7-092D2FB41024}"/>
              </a:ext>
            </a:extLst>
          </p:cNvPr>
          <p:cNvSpPr/>
          <p:nvPr/>
        </p:nvSpPr>
        <p:spPr>
          <a:xfrm>
            <a:off x="3828999" y="2001233"/>
            <a:ext cx="4838802" cy="792088"/>
          </a:xfrm>
          <a:prstGeom prst="snip1Rect">
            <a:avLst/>
          </a:prstGeom>
          <a:ln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 algn="ctr"/>
            <a:r>
              <a:rPr lang="cs-CZ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https</a:t>
            </a:r>
            <a:r>
              <a:rPr lang="cs-CZ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  <a:sym typeface="Wingdings"/>
              </a:rPr>
              <a:t>://pavelbrecik.cz/en/</a:t>
            </a:r>
            <a:endParaRPr lang="cs-CZ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Snip Single Corner Rectangle 4">
            <a:extLst>
              <a:ext uri="{FF2B5EF4-FFF2-40B4-BE49-F238E27FC236}">
                <a16:creationId xmlns:a16="http://schemas.microsoft.com/office/drawing/2014/main" id="{F1205F1F-EF23-0047-83AB-42BDE7D4A249}"/>
              </a:ext>
            </a:extLst>
          </p:cNvPr>
          <p:cNvSpPr/>
          <p:nvPr/>
        </p:nvSpPr>
        <p:spPr>
          <a:xfrm>
            <a:off x="2290175" y="4402616"/>
            <a:ext cx="7916449" cy="1368152"/>
          </a:xfrm>
          <a:prstGeom prst="snip1Rect">
            <a:avLst/>
          </a:prstGeom>
          <a:ln>
            <a:solidFill>
              <a:schemeClr val="bg2">
                <a:lumMod val="25000"/>
              </a:schemeClr>
            </a:solidFill>
            <a:prstDash val="sys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80000" tIns="180000" rIns="180000" bIns="180000" rtlCol="0" anchor="t"/>
          <a:lstStyle/>
          <a:p>
            <a:pPr>
              <a:tabLst>
                <a:tab pos="2328863" algn="l"/>
              </a:tabLst>
            </a:pPr>
            <a:r>
              <a:rPr lang="cs-CZ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https://pavelbrecik.cz/en/</a:t>
            </a:r>
            <a:r>
              <a:rPr lang="cs-CZ" b="1" dirty="0">
                <a:solidFill>
                  <a:srgbClr val="953735"/>
                </a:solidFill>
                <a:latin typeface="Courier New" pitchFamily="49" charset="0"/>
                <a:cs typeface="Courier New" pitchFamily="49" charset="0"/>
              </a:rPr>
              <a:t>?utm_medium=cpc</a:t>
            </a:r>
            <a:br>
              <a:rPr lang="cs-CZ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</a:br>
            <a:r>
              <a:rPr lang="cs-CZ" dirty="0">
                <a:solidFill>
                  <a:srgbClr val="000000"/>
                </a:solidFill>
                <a:latin typeface="Courier New" pitchFamily="49" charset="0"/>
                <a:cs typeface="Courier New" pitchFamily="49" charset="0"/>
              </a:rPr>
              <a:t>	         </a:t>
            </a:r>
            <a:r>
              <a:rPr lang="cs-CZ" b="1" dirty="0">
                <a:solidFill>
                  <a:srgbClr val="953735"/>
                </a:solidFill>
                <a:latin typeface="Courier New" pitchFamily="49" charset="0"/>
                <a:cs typeface="Courier New" pitchFamily="49" charset="0"/>
              </a:rPr>
              <a:t>&amp;utm_source=google</a:t>
            </a:r>
            <a:br>
              <a:rPr lang="cs-CZ" b="1" dirty="0">
                <a:solidFill>
                  <a:srgbClr val="953735"/>
                </a:solidFill>
                <a:latin typeface="Courier New" pitchFamily="49" charset="0"/>
                <a:cs typeface="Courier New" pitchFamily="49" charset="0"/>
              </a:rPr>
            </a:br>
            <a:r>
              <a:rPr lang="cs-CZ" b="1" dirty="0">
                <a:solidFill>
                  <a:srgbClr val="953735"/>
                </a:solidFill>
                <a:latin typeface="Courier New" pitchFamily="49" charset="0"/>
                <a:cs typeface="Courier New" pitchFamily="49" charset="0"/>
              </a:rPr>
              <a:t>	         &amp;utm_campaign=ga-course</a:t>
            </a:r>
          </a:p>
        </p:txBody>
      </p:sp>
      <p:sp>
        <p:nvSpPr>
          <p:cNvPr id="7" name="Šipka dolů 6">
            <a:extLst>
              <a:ext uri="{FF2B5EF4-FFF2-40B4-BE49-F238E27FC236}">
                <a16:creationId xmlns:a16="http://schemas.microsoft.com/office/drawing/2014/main" id="{8CB43192-F3A8-9642-89EF-5D1E8A89C60E}"/>
              </a:ext>
            </a:extLst>
          </p:cNvPr>
          <p:cNvSpPr/>
          <p:nvPr/>
        </p:nvSpPr>
        <p:spPr>
          <a:xfrm>
            <a:off x="5942555" y="3009296"/>
            <a:ext cx="611687" cy="1089765"/>
          </a:xfrm>
          <a:prstGeom prst="downArrow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878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1">
            <a:extLst>
              <a:ext uri="{FF2B5EF4-FFF2-40B4-BE49-F238E27FC236}">
                <a16:creationId xmlns:a16="http://schemas.microsoft.com/office/drawing/2014/main" id="{15AE215C-DDA0-4249-8928-61C1CF939159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UTM parameters</a:t>
            </a:r>
          </a:p>
        </p:txBody>
      </p:sp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A470F552-3123-A646-AD5E-294757C28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322813"/>
              </p:ext>
            </p:extLst>
          </p:nvPr>
        </p:nvGraphicFramePr>
        <p:xfrm>
          <a:off x="3155176" y="2709797"/>
          <a:ext cx="6186447" cy="2116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93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1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450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utm_source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Domain, ad platform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/>
                        <a:t>utm_medium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type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utm_campaign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Campaign name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utm_content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Ad detail (creative,</a:t>
                      </a:r>
                      <a:r>
                        <a:rPr lang="en-US" sz="1800" baseline="0" dirty="0"/>
                        <a:t> banner size)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3366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en-US" sz="1800" dirty="0" err="1"/>
                        <a:t>utm_term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US" sz="1800" dirty="0"/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3" name="Přímá spojovací šipka 2">
            <a:extLst>
              <a:ext uri="{FF2B5EF4-FFF2-40B4-BE49-F238E27FC236}">
                <a16:creationId xmlns:a16="http://schemas.microsoft.com/office/drawing/2014/main" id="{66B07143-3B55-E845-8A12-EA6B34649B61}"/>
              </a:ext>
            </a:extLst>
          </p:cNvPr>
          <p:cNvCxnSpPr/>
          <p:nvPr/>
        </p:nvCxnSpPr>
        <p:spPr>
          <a:xfrm>
            <a:off x="5135672" y="293109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Přímá spojovací šipka 8">
            <a:extLst>
              <a:ext uri="{FF2B5EF4-FFF2-40B4-BE49-F238E27FC236}">
                <a16:creationId xmlns:a16="http://schemas.microsoft.com/office/drawing/2014/main" id="{20A06298-C94E-AF45-94F2-4183FBC69863}"/>
              </a:ext>
            </a:extLst>
          </p:cNvPr>
          <p:cNvCxnSpPr/>
          <p:nvPr/>
        </p:nvCxnSpPr>
        <p:spPr>
          <a:xfrm>
            <a:off x="5135672" y="3334010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Přímá spojovací šipka 9">
            <a:extLst>
              <a:ext uri="{FF2B5EF4-FFF2-40B4-BE49-F238E27FC236}">
                <a16:creationId xmlns:a16="http://schemas.microsoft.com/office/drawing/2014/main" id="{2A384E73-3A71-2F4D-8229-5064F24C2026}"/>
              </a:ext>
            </a:extLst>
          </p:cNvPr>
          <p:cNvCxnSpPr/>
          <p:nvPr/>
        </p:nvCxnSpPr>
        <p:spPr>
          <a:xfrm>
            <a:off x="5135672" y="3770299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Přímá spojovací šipka 10">
            <a:extLst>
              <a:ext uri="{FF2B5EF4-FFF2-40B4-BE49-F238E27FC236}">
                <a16:creationId xmlns:a16="http://schemas.microsoft.com/office/drawing/2014/main" id="{144DBBEE-6909-B543-BE39-1F7ABD489CEB}"/>
              </a:ext>
            </a:extLst>
          </p:cNvPr>
          <p:cNvCxnSpPr/>
          <p:nvPr/>
        </p:nvCxnSpPr>
        <p:spPr>
          <a:xfrm>
            <a:off x="5150286" y="4210832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Přímá spojovací šipka 11">
            <a:extLst>
              <a:ext uri="{FF2B5EF4-FFF2-40B4-BE49-F238E27FC236}">
                <a16:creationId xmlns:a16="http://schemas.microsoft.com/office/drawing/2014/main" id="{9CA9AB7E-8D8B-EA41-AA6A-75AA711712DA}"/>
              </a:ext>
            </a:extLst>
          </p:cNvPr>
          <p:cNvCxnSpPr/>
          <p:nvPr/>
        </p:nvCxnSpPr>
        <p:spPr>
          <a:xfrm>
            <a:off x="5150286" y="4624191"/>
            <a:ext cx="4258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3889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e0qw2mlwFOSAqHrm0EbqB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e0qw2mlwFOSAqHrm0EbqB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e0qw2mlwFOSAqHrm0EbqB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e0qw2mlwFOSAqHrm0EbqB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le0qw2mlwFOSAqHrm0EbqB"/>
</p:tagLst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7757</TotalTime>
  <Words>732</Words>
  <Application>Microsoft Macintosh PowerPoint</Application>
  <PresentationFormat>Širokoúhlá obrazovka</PresentationFormat>
  <Paragraphs>293</Paragraphs>
  <Slides>18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Open Sans</vt:lpstr>
      <vt:lpstr>Motiv Office</vt:lpstr>
      <vt:lpstr>Prezentace aplikace PowerPoint</vt:lpstr>
      <vt:lpstr>Prezentace aplikace PowerPoint</vt:lpstr>
      <vt:lpstr>Prezentace aplikace PowerPoint</vt:lpstr>
      <vt:lpstr>Session</vt:lpstr>
      <vt:lpstr>Time measurement</vt:lpstr>
      <vt:lpstr>Page value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Pavel Brecík</dc:creator>
  <cp:lastModifiedBy>Pavel Brecík</cp:lastModifiedBy>
  <cp:revision>41</cp:revision>
  <dcterms:created xsi:type="dcterms:W3CDTF">2018-06-02T14:29:58Z</dcterms:created>
  <dcterms:modified xsi:type="dcterms:W3CDTF">2019-03-12T11:19:52Z</dcterms:modified>
</cp:coreProperties>
</file>

<file path=docProps/thumbnail.jpeg>
</file>